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1" r:id="rId1"/>
    <p:sldMasterId id="2147483695" r:id="rId2"/>
  </p:sldMasterIdLst>
  <p:notesMasterIdLst>
    <p:notesMasterId r:id="rId128"/>
  </p:notesMasterIdLst>
  <p:sldIdLst>
    <p:sldId id="371" r:id="rId3"/>
    <p:sldId id="445" r:id="rId4"/>
    <p:sldId id="395" r:id="rId5"/>
    <p:sldId id="598" r:id="rId6"/>
    <p:sldId id="597" r:id="rId7"/>
    <p:sldId id="525" r:id="rId8"/>
    <p:sldId id="602" r:id="rId9"/>
    <p:sldId id="526" r:id="rId10"/>
    <p:sldId id="599" r:id="rId11"/>
    <p:sldId id="527" r:id="rId12"/>
    <p:sldId id="528" r:id="rId13"/>
    <p:sldId id="609" r:id="rId14"/>
    <p:sldId id="600" r:id="rId15"/>
    <p:sldId id="601" r:id="rId16"/>
    <p:sldId id="610" r:id="rId17"/>
    <p:sldId id="611" r:id="rId18"/>
    <p:sldId id="529" r:id="rId19"/>
    <p:sldId id="1411" r:id="rId20"/>
    <p:sldId id="1412" r:id="rId21"/>
    <p:sldId id="1386" r:id="rId22"/>
    <p:sldId id="591" r:id="rId23"/>
    <p:sldId id="614" r:id="rId24"/>
    <p:sldId id="1392" r:id="rId25"/>
    <p:sldId id="1393" r:id="rId26"/>
    <p:sldId id="1394" r:id="rId27"/>
    <p:sldId id="615" r:id="rId28"/>
    <p:sldId id="530" r:id="rId29"/>
    <p:sldId id="1395" r:id="rId30"/>
    <p:sldId id="1398" r:id="rId31"/>
    <p:sldId id="616" r:id="rId32"/>
    <p:sldId id="617" r:id="rId33"/>
    <p:sldId id="1396" r:id="rId34"/>
    <p:sldId id="1397" r:id="rId35"/>
    <p:sldId id="618" r:id="rId36"/>
    <p:sldId id="1387" r:id="rId37"/>
    <p:sldId id="532" r:id="rId38"/>
    <p:sldId id="533" r:id="rId39"/>
    <p:sldId id="1413" r:id="rId40"/>
    <p:sldId id="1388" r:id="rId41"/>
    <p:sldId id="535" r:id="rId42"/>
    <p:sldId id="1415" r:id="rId43"/>
    <p:sldId id="536" r:id="rId44"/>
    <p:sldId id="1400" r:id="rId45"/>
    <p:sldId id="1389" r:id="rId46"/>
    <p:sldId id="537" r:id="rId47"/>
    <p:sldId id="592" r:id="rId48"/>
    <p:sldId id="538" r:id="rId49"/>
    <p:sldId id="539" r:id="rId50"/>
    <p:sldId id="1390" r:id="rId51"/>
    <p:sldId id="622" r:id="rId52"/>
    <p:sldId id="623" r:id="rId53"/>
    <p:sldId id="624" r:id="rId54"/>
    <p:sldId id="625" r:id="rId55"/>
    <p:sldId id="626" r:id="rId56"/>
    <p:sldId id="627" r:id="rId57"/>
    <p:sldId id="628" r:id="rId58"/>
    <p:sldId id="629" r:id="rId59"/>
    <p:sldId id="1402" r:id="rId60"/>
    <p:sldId id="1404" r:id="rId61"/>
    <p:sldId id="630" r:id="rId62"/>
    <p:sldId id="1401" r:id="rId63"/>
    <p:sldId id="631" r:id="rId64"/>
    <p:sldId id="632" r:id="rId65"/>
    <p:sldId id="633" r:id="rId66"/>
    <p:sldId id="634" r:id="rId67"/>
    <p:sldId id="635" r:id="rId68"/>
    <p:sldId id="636" r:id="rId69"/>
    <p:sldId id="637" r:id="rId70"/>
    <p:sldId id="638" r:id="rId71"/>
    <p:sldId id="639" r:id="rId72"/>
    <p:sldId id="640" r:id="rId73"/>
    <p:sldId id="1405" r:id="rId74"/>
    <p:sldId id="1407" r:id="rId75"/>
    <p:sldId id="641" r:id="rId76"/>
    <p:sldId id="642" r:id="rId77"/>
    <p:sldId id="643" r:id="rId78"/>
    <p:sldId id="644" r:id="rId79"/>
    <p:sldId id="645" r:id="rId80"/>
    <p:sldId id="646" r:id="rId81"/>
    <p:sldId id="1399" r:id="rId82"/>
    <p:sldId id="648" r:id="rId83"/>
    <p:sldId id="649" r:id="rId84"/>
    <p:sldId id="650" r:id="rId85"/>
    <p:sldId id="651" r:id="rId86"/>
    <p:sldId id="652" r:id="rId87"/>
    <p:sldId id="653" r:id="rId88"/>
    <p:sldId id="654" r:id="rId89"/>
    <p:sldId id="655" r:id="rId90"/>
    <p:sldId id="656" r:id="rId91"/>
    <p:sldId id="657" r:id="rId92"/>
    <p:sldId id="658" r:id="rId93"/>
    <p:sldId id="659" r:id="rId94"/>
    <p:sldId id="1408" r:id="rId95"/>
    <p:sldId id="661" r:id="rId96"/>
    <p:sldId id="662" r:id="rId97"/>
    <p:sldId id="663" r:id="rId98"/>
    <p:sldId id="664" r:id="rId99"/>
    <p:sldId id="665" r:id="rId100"/>
    <p:sldId id="666" r:id="rId101"/>
    <p:sldId id="667" r:id="rId102"/>
    <p:sldId id="668" r:id="rId103"/>
    <p:sldId id="669" r:id="rId104"/>
    <p:sldId id="670" r:id="rId105"/>
    <p:sldId id="671" r:id="rId106"/>
    <p:sldId id="1416" r:id="rId107"/>
    <p:sldId id="672" r:id="rId108"/>
    <p:sldId id="673" r:id="rId109"/>
    <p:sldId id="674" r:id="rId110"/>
    <p:sldId id="675" r:id="rId111"/>
    <p:sldId id="676" r:id="rId112"/>
    <p:sldId id="1409" r:id="rId113"/>
    <p:sldId id="678" r:id="rId114"/>
    <p:sldId id="679" r:id="rId115"/>
    <p:sldId id="680" r:id="rId116"/>
    <p:sldId id="681" r:id="rId117"/>
    <p:sldId id="682" r:id="rId118"/>
    <p:sldId id="683" r:id="rId119"/>
    <p:sldId id="684" r:id="rId120"/>
    <p:sldId id="685" r:id="rId121"/>
    <p:sldId id="686" r:id="rId122"/>
    <p:sldId id="687" r:id="rId123"/>
    <p:sldId id="688" r:id="rId124"/>
    <p:sldId id="689" r:id="rId125"/>
    <p:sldId id="690" r:id="rId126"/>
    <p:sldId id="1385"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8">
          <p15:clr>
            <a:srgbClr val="A4A3A4"/>
          </p15:clr>
        </p15:guide>
        <p15:guide id="2" pos="3840">
          <p15:clr>
            <a:srgbClr val="A4A3A4"/>
          </p15:clr>
        </p15:guide>
        <p15:guide id="3" pos="1044">
          <p15:clr>
            <a:srgbClr val="A4A3A4"/>
          </p15:clr>
        </p15:guide>
        <p15:guide id="4" pos="20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900"/>
    <a:srgbClr val="4472C4"/>
    <a:srgbClr val="025DB4"/>
    <a:srgbClr val="005AAD"/>
    <a:srgbClr val="008487"/>
    <a:srgbClr val="DDE9EA"/>
    <a:srgbClr val="FF9B36"/>
    <a:srgbClr val="00467A"/>
    <a:srgbClr val="FF9933"/>
    <a:srgbClr val="E06B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32" autoAdjust="0"/>
    <p:restoredTop sz="77654" autoAdjust="0"/>
  </p:normalViewPr>
  <p:slideViewPr>
    <p:cSldViewPr snapToGrid="0" showGuides="1">
      <p:cViewPr varScale="1">
        <p:scale>
          <a:sx n="82" d="100"/>
          <a:sy n="82" d="100"/>
        </p:scale>
        <p:origin x="663" y="45"/>
      </p:cViewPr>
      <p:guideLst>
        <p:guide orient="horz" pos="2128"/>
        <p:guide pos="3840"/>
        <p:guide pos="1044"/>
        <p:guide pos="2074"/>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varScale="1">
        <p:scale>
          <a:sx n="54" d="100"/>
          <a:sy n="54" d="100"/>
        </p:scale>
        <p:origin x="2880"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6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6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C6BA0-5341-43DF-84CE-1998201C61E9}" type="datetimeFigureOut">
              <a:rPr lang="zh-CN" altLang="en-US" smtClean="0"/>
              <a:t>2024/11/18</a:t>
            </a:fld>
            <a:endParaRPr lang="zh-CN" altLang="en-US"/>
          </a:p>
        </p:txBody>
      </p:sp>
      <p:sp>
        <p:nvSpPr>
          <p:cNvPr id="104877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7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7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F630-34ED-4C5D-9674-D926440E8CF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blog.csdn.net/weixin_35771144/article/details/105782182"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0" dirty="0">
                <a:solidFill>
                  <a:srgbClr val="C00000"/>
                </a:solidFill>
                <a:latin typeface="微软雅黑" panose="020B0503020204020204" pitchFamily="34" charset="-122"/>
                <a:ea typeface="微软雅黑" panose="020B0503020204020204" pitchFamily="34" charset="-122"/>
                <a:cs typeface="+mn-cs"/>
              </a:rPr>
              <a:t>Vulnerable Period</a:t>
            </a:r>
            <a:r>
              <a:rPr lang="zh-CN" altLang="en-US" sz="1200" b="1" kern="0" dirty="0">
                <a:solidFill>
                  <a:srgbClr val="C00000"/>
                </a:solidFill>
                <a:latin typeface="微软雅黑" panose="020B0503020204020204" pitchFamily="34" charset="-122"/>
                <a:ea typeface="微软雅黑" panose="020B0503020204020204" pitchFamily="34" charset="-122"/>
                <a:cs typeface="+mn-cs"/>
              </a:rPr>
              <a:t>易损期、脆弱期</a:t>
            </a:r>
            <a:endParaRPr lang="zh-CN" altLang="en-US" sz="1200" b="1" kern="0" dirty="0">
              <a:solidFill>
                <a:srgbClr val="C0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11</a:t>
            </a:fld>
            <a:endParaRPr lang="zh-CN" altLang="en-US"/>
          </a:p>
        </p:txBody>
      </p:sp>
    </p:spTree>
    <p:extLst>
      <p:ext uri="{BB962C8B-B14F-4D97-AF65-F5344CB8AC3E}">
        <p14:creationId xmlns:p14="http://schemas.microsoft.com/office/powerpoint/2010/main" val="355132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 -2: 0.135</a:t>
            </a:r>
          </a:p>
          <a:p>
            <a:r>
              <a:rPr lang="en-US" altLang="zh-CN" dirty="0"/>
              <a:t>E -1: 0.368</a:t>
            </a:r>
          </a:p>
          <a:p>
            <a:r>
              <a:rPr lang="en-US" altLang="zh-CN" dirty="0"/>
              <a:t>E -1/2: 0.607</a:t>
            </a:r>
            <a:endParaRPr lang="zh-CN" altLang="en-US" dirty="0"/>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16</a:t>
            </a:fld>
            <a:endParaRPr lang="en-US" altLang="zh-CN"/>
          </a:p>
        </p:txBody>
      </p:sp>
    </p:spTree>
    <p:extLst>
      <p:ext uri="{BB962C8B-B14F-4D97-AF65-F5344CB8AC3E}">
        <p14:creationId xmlns:p14="http://schemas.microsoft.com/office/powerpoint/2010/main" val="792319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802.11 uses a refinement of p-persistent CSMA</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D0C37A8-F917-4F5C-9633-EFB0BB6DEAFB}" type="slidenum">
              <a:rPr lang="en-US" altLang="zh-CN"/>
              <a:pPr/>
              <a:t>21</a:t>
            </a:fld>
            <a:endParaRPr lang="en-US" altLang="zh-CN"/>
          </a:p>
        </p:txBody>
      </p:sp>
    </p:spTree>
    <p:extLst>
      <p:ext uri="{BB962C8B-B14F-4D97-AF65-F5344CB8AC3E}">
        <p14:creationId xmlns:p14="http://schemas.microsoft.com/office/powerpoint/2010/main" val="402387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25</a:t>
            </a:fld>
            <a:endParaRPr lang="zh-CN" altLang="en-US"/>
          </a:p>
        </p:txBody>
      </p:sp>
    </p:spTree>
    <p:extLst>
      <p:ext uri="{BB962C8B-B14F-4D97-AF65-F5344CB8AC3E}">
        <p14:creationId xmlns:p14="http://schemas.microsoft.com/office/powerpoint/2010/main" val="39309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28</a:t>
            </a:fld>
            <a:endParaRPr lang="zh-CN" altLang="en-US"/>
          </a:p>
        </p:txBody>
      </p:sp>
    </p:spTree>
    <p:extLst>
      <p:ext uri="{BB962C8B-B14F-4D97-AF65-F5344CB8AC3E}">
        <p14:creationId xmlns:p14="http://schemas.microsoft.com/office/powerpoint/2010/main" val="4159460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35</a:t>
            </a:fld>
            <a:endParaRPr lang="zh-CN" altLang="en-US"/>
          </a:p>
        </p:txBody>
      </p:sp>
    </p:spTree>
    <p:extLst>
      <p:ext uri="{BB962C8B-B14F-4D97-AF65-F5344CB8AC3E}">
        <p14:creationId xmlns:p14="http://schemas.microsoft.com/office/powerpoint/2010/main" val="8532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也叫</a:t>
            </a:r>
            <a:r>
              <a:rPr lang="en-US" altLang="zh-CN" b="1" dirty="0"/>
              <a:t>reservation protocol</a:t>
            </a:r>
            <a:r>
              <a:rPr lang="zh-CN" altLang="en-US" b="1" dirty="0"/>
              <a:t>预留协议</a:t>
            </a:r>
            <a:r>
              <a:rPr lang="zh-CN" altLang="en-US" dirty="0"/>
              <a:t>。</a:t>
            </a:r>
            <a:endParaRPr lang="en-US" altLang="zh-CN" dirty="0"/>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36</a:t>
            </a:fld>
            <a:endParaRPr lang="en-US" altLang="zh-CN"/>
          </a:p>
        </p:txBody>
      </p:sp>
    </p:spTree>
    <p:extLst>
      <p:ext uri="{BB962C8B-B14F-4D97-AF65-F5344CB8AC3E}">
        <p14:creationId xmlns:p14="http://schemas.microsoft.com/office/powerpoint/2010/main" val="4047400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37</a:t>
            </a:fld>
            <a:endParaRPr lang="en-US" altLang="zh-CN"/>
          </a:p>
        </p:txBody>
      </p:sp>
    </p:spTree>
    <p:extLst>
      <p:ext uri="{BB962C8B-B14F-4D97-AF65-F5344CB8AC3E}">
        <p14:creationId xmlns:p14="http://schemas.microsoft.com/office/powerpoint/2010/main" val="806647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38</a:t>
            </a:fld>
            <a:endParaRPr lang="zh-CN" altLang="en-US"/>
          </a:p>
        </p:txBody>
      </p:sp>
    </p:spTree>
    <p:extLst>
      <p:ext uri="{BB962C8B-B14F-4D97-AF65-F5344CB8AC3E}">
        <p14:creationId xmlns:p14="http://schemas.microsoft.com/office/powerpoint/2010/main" val="383094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40</a:t>
            </a:fld>
            <a:endParaRPr lang="zh-CN" altLang="en-US"/>
          </a:p>
        </p:txBody>
      </p:sp>
    </p:spTree>
    <p:extLst>
      <p:ext uri="{BB962C8B-B14F-4D97-AF65-F5344CB8AC3E}">
        <p14:creationId xmlns:p14="http://schemas.microsoft.com/office/powerpoint/2010/main" val="413533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733055-9DB2-4AEE-A06C-BE7599A8C125}" type="slidenum">
              <a:rPr lang="en-US" altLang="zh-CN"/>
              <a:pPr/>
              <a:t>2</a:t>
            </a:fld>
            <a:endParaRPr lang="en-US" altLang="zh-CN"/>
          </a:p>
        </p:txBody>
      </p:sp>
    </p:spTree>
    <p:extLst>
      <p:ext uri="{BB962C8B-B14F-4D97-AF65-F5344CB8AC3E}">
        <p14:creationId xmlns:p14="http://schemas.microsoft.com/office/powerpoint/2010/main" val="1308836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41</a:t>
            </a:fld>
            <a:endParaRPr lang="zh-CN" altLang="en-US"/>
          </a:p>
        </p:txBody>
      </p:sp>
    </p:spTree>
    <p:extLst>
      <p:ext uri="{BB962C8B-B14F-4D97-AF65-F5344CB8AC3E}">
        <p14:creationId xmlns:p14="http://schemas.microsoft.com/office/powerpoint/2010/main" val="1168387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42</a:t>
            </a:fld>
            <a:endParaRPr lang="zh-CN" altLang="en-US"/>
          </a:p>
        </p:txBody>
      </p:sp>
    </p:spTree>
    <p:extLst>
      <p:ext uri="{BB962C8B-B14F-4D97-AF65-F5344CB8AC3E}">
        <p14:creationId xmlns:p14="http://schemas.microsoft.com/office/powerpoint/2010/main" val="3140726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43</a:t>
            </a:fld>
            <a:endParaRPr lang="zh-CN" altLang="en-US"/>
          </a:p>
        </p:txBody>
      </p:sp>
    </p:spTree>
    <p:extLst>
      <p:ext uri="{BB962C8B-B14F-4D97-AF65-F5344CB8AC3E}">
        <p14:creationId xmlns:p14="http://schemas.microsoft.com/office/powerpoint/2010/main" val="3887809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45</a:t>
            </a:fld>
            <a:endParaRPr lang="zh-CN" altLang="en-US"/>
          </a:p>
        </p:txBody>
      </p:sp>
    </p:spTree>
    <p:extLst>
      <p:ext uri="{BB962C8B-B14F-4D97-AF65-F5344CB8AC3E}">
        <p14:creationId xmlns:p14="http://schemas.microsoft.com/office/powerpoint/2010/main" val="3830075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46</a:t>
            </a:fld>
            <a:endParaRPr lang="zh-CN" altLang="en-US"/>
          </a:p>
        </p:txBody>
      </p:sp>
    </p:spTree>
    <p:extLst>
      <p:ext uri="{BB962C8B-B14F-4D97-AF65-F5344CB8AC3E}">
        <p14:creationId xmlns:p14="http://schemas.microsoft.com/office/powerpoint/2010/main" val="1630574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47</a:t>
            </a:fld>
            <a:endParaRPr lang="zh-CN" altLang="en-US"/>
          </a:p>
        </p:txBody>
      </p:sp>
    </p:spTree>
    <p:extLst>
      <p:ext uri="{BB962C8B-B14F-4D97-AF65-F5344CB8AC3E}">
        <p14:creationId xmlns:p14="http://schemas.microsoft.com/office/powerpoint/2010/main" val="134725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en-US" altLang="zh-CN" dirty="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8E2F0CC-67D7-4D61-994D-22A1999375A1}" type="slidenum">
              <a:rPr lang="en-US" altLang="zh-CN"/>
              <a:pPr/>
              <a:t>48</a:t>
            </a:fld>
            <a:endParaRPr lang="en-US" altLang="zh-CN"/>
          </a:p>
        </p:txBody>
      </p:sp>
    </p:spTree>
    <p:extLst>
      <p:ext uri="{BB962C8B-B14F-4D97-AF65-F5344CB8AC3E}">
        <p14:creationId xmlns:p14="http://schemas.microsoft.com/office/powerpoint/2010/main" val="909188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733055-9DB2-4AEE-A06C-BE7599A8C125}" type="slidenum">
              <a:rPr lang="en-US" altLang="zh-CN"/>
              <a:pPr/>
              <a:t>49</a:t>
            </a:fld>
            <a:endParaRPr lang="en-US" altLang="zh-CN"/>
          </a:p>
        </p:txBody>
      </p:sp>
    </p:spTree>
    <p:extLst>
      <p:ext uri="{BB962C8B-B14F-4D97-AF65-F5344CB8AC3E}">
        <p14:creationId xmlns:p14="http://schemas.microsoft.com/office/powerpoint/2010/main" val="269310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50</a:t>
            </a:fld>
            <a:endParaRPr lang="en-US" altLang="zh-CN"/>
          </a:p>
        </p:txBody>
      </p:sp>
    </p:spTree>
    <p:extLst>
      <p:ext uri="{BB962C8B-B14F-4D97-AF65-F5344CB8AC3E}">
        <p14:creationId xmlns:p14="http://schemas.microsoft.com/office/powerpoint/2010/main" val="4188030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51</a:t>
            </a:fld>
            <a:endParaRPr lang="zh-CN" altLang="en-US"/>
          </a:p>
        </p:txBody>
      </p:sp>
    </p:spTree>
    <p:extLst>
      <p:ext uri="{BB962C8B-B14F-4D97-AF65-F5344CB8AC3E}">
        <p14:creationId xmlns:p14="http://schemas.microsoft.com/office/powerpoint/2010/main" val="247560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b="0" i="0" dirty="0">
              <a:solidFill>
                <a:srgbClr val="333333"/>
              </a:solidFill>
              <a:effectLst/>
              <a:latin typeface="arial" panose="020B0604020202020204" pitchFamily="34" charset="0"/>
            </a:endParaRPr>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5185483-5F80-464F-9C85-91AF5B22CF17}" type="slidenum">
              <a:rPr lang="en-US" altLang="zh-CN"/>
              <a:pPr/>
              <a:t>3</a:t>
            </a:fld>
            <a:endParaRPr lang="en-US" altLang="zh-CN"/>
          </a:p>
        </p:txBody>
      </p:sp>
    </p:spTree>
    <p:extLst>
      <p:ext uri="{BB962C8B-B14F-4D97-AF65-F5344CB8AC3E}">
        <p14:creationId xmlns:p14="http://schemas.microsoft.com/office/powerpoint/2010/main" val="4239447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20000"/>
              </a:lnSpc>
            </a:pPr>
            <a:endParaRPr lang="en-US" altLang="zh-CN" sz="1600" dirty="0">
              <a:solidFill>
                <a:srgbClr val="191919"/>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52</a:t>
            </a:fld>
            <a:endParaRPr lang="zh-CN" altLang="en-US"/>
          </a:p>
        </p:txBody>
      </p:sp>
    </p:spTree>
    <p:extLst>
      <p:ext uri="{BB962C8B-B14F-4D97-AF65-F5344CB8AC3E}">
        <p14:creationId xmlns:p14="http://schemas.microsoft.com/office/powerpoint/2010/main" val="40943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53</a:t>
            </a:fld>
            <a:endParaRPr lang="zh-CN" altLang="en-US"/>
          </a:p>
        </p:txBody>
      </p:sp>
    </p:spTree>
    <p:extLst>
      <p:ext uri="{BB962C8B-B14F-4D97-AF65-F5344CB8AC3E}">
        <p14:creationId xmlns:p14="http://schemas.microsoft.com/office/powerpoint/2010/main" val="1483291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54</a:t>
            </a:fld>
            <a:endParaRPr lang="zh-CN" altLang="en-US"/>
          </a:p>
        </p:txBody>
      </p:sp>
    </p:spTree>
    <p:extLst>
      <p:ext uri="{BB962C8B-B14F-4D97-AF65-F5344CB8AC3E}">
        <p14:creationId xmlns:p14="http://schemas.microsoft.com/office/powerpoint/2010/main" val="899589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endParaRPr lang="zh-CN" altLang="en-US" b="0" i="0" dirty="0">
              <a:solidFill>
                <a:srgbClr val="24292E"/>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56</a:t>
            </a:fld>
            <a:endParaRPr lang="zh-CN" altLang="en-US"/>
          </a:p>
        </p:txBody>
      </p:sp>
    </p:spTree>
    <p:extLst>
      <p:ext uri="{BB962C8B-B14F-4D97-AF65-F5344CB8AC3E}">
        <p14:creationId xmlns:p14="http://schemas.microsoft.com/office/powerpoint/2010/main" val="3756088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59</a:t>
            </a:fld>
            <a:endParaRPr lang="zh-CN" altLang="en-US"/>
          </a:p>
        </p:txBody>
      </p:sp>
    </p:spTree>
    <p:extLst>
      <p:ext uri="{BB962C8B-B14F-4D97-AF65-F5344CB8AC3E}">
        <p14:creationId xmlns:p14="http://schemas.microsoft.com/office/powerpoint/2010/main" val="4210313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60</a:t>
            </a:fld>
            <a:endParaRPr lang="zh-CN" altLang="en-US"/>
          </a:p>
        </p:txBody>
      </p:sp>
    </p:spTree>
    <p:extLst>
      <p:ext uri="{BB962C8B-B14F-4D97-AF65-F5344CB8AC3E}">
        <p14:creationId xmlns:p14="http://schemas.microsoft.com/office/powerpoint/2010/main" val="171071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62</a:t>
            </a:fld>
            <a:endParaRPr lang="zh-CN" altLang="en-US"/>
          </a:p>
        </p:txBody>
      </p:sp>
    </p:spTree>
    <p:extLst>
      <p:ext uri="{BB962C8B-B14F-4D97-AF65-F5344CB8AC3E}">
        <p14:creationId xmlns:p14="http://schemas.microsoft.com/office/powerpoint/2010/main" val="2976972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2" panose="05020102010507070707" pitchFamily="18" charset="2"/>
              <a:buNone/>
            </a:pPr>
            <a:r>
              <a:rPr lang="zh-CN" altLang="en-US" sz="12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69</a:t>
            </a:fld>
            <a:endParaRPr lang="zh-CN" altLang="en-US"/>
          </a:p>
        </p:txBody>
      </p:sp>
    </p:spTree>
    <p:extLst>
      <p:ext uri="{BB962C8B-B14F-4D97-AF65-F5344CB8AC3E}">
        <p14:creationId xmlns:p14="http://schemas.microsoft.com/office/powerpoint/2010/main" val="2740830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endParaRPr lang="zh-CN" altLang="en-US" b="0" i="0" dirty="0">
              <a:solidFill>
                <a:srgbClr val="24292E"/>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70</a:t>
            </a:fld>
            <a:endParaRPr lang="zh-CN" altLang="en-US"/>
          </a:p>
        </p:txBody>
      </p:sp>
    </p:spTree>
    <p:extLst>
      <p:ext uri="{BB962C8B-B14F-4D97-AF65-F5344CB8AC3E}">
        <p14:creationId xmlns:p14="http://schemas.microsoft.com/office/powerpoint/2010/main" val="1705614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endParaRPr lang="zh-CN" altLang="en-US" b="0" i="0" dirty="0">
              <a:solidFill>
                <a:srgbClr val="24292E"/>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71</a:t>
            </a:fld>
            <a:endParaRPr lang="zh-CN" altLang="en-US"/>
          </a:p>
        </p:txBody>
      </p:sp>
    </p:spTree>
    <p:extLst>
      <p:ext uri="{BB962C8B-B14F-4D97-AF65-F5344CB8AC3E}">
        <p14:creationId xmlns:p14="http://schemas.microsoft.com/office/powerpoint/2010/main" val="47102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4D4D4D"/>
              </a:solidFill>
              <a:effectLst/>
              <a:latin typeface="-apple-system"/>
            </a:endParaRPr>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4</a:t>
            </a:fld>
            <a:endParaRPr lang="en-US" altLang="zh-CN"/>
          </a:p>
        </p:txBody>
      </p:sp>
    </p:spTree>
    <p:extLst>
      <p:ext uri="{BB962C8B-B14F-4D97-AF65-F5344CB8AC3E}">
        <p14:creationId xmlns:p14="http://schemas.microsoft.com/office/powerpoint/2010/main" val="24515037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endParaRPr lang="zh-CN" altLang="en-US" b="0" i="0" dirty="0">
              <a:solidFill>
                <a:srgbClr val="24292E"/>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72</a:t>
            </a:fld>
            <a:endParaRPr lang="zh-CN" altLang="en-US"/>
          </a:p>
        </p:txBody>
      </p:sp>
    </p:spTree>
    <p:extLst>
      <p:ext uri="{BB962C8B-B14F-4D97-AF65-F5344CB8AC3E}">
        <p14:creationId xmlns:p14="http://schemas.microsoft.com/office/powerpoint/2010/main" val="796961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73</a:t>
            </a:fld>
            <a:endParaRPr lang="zh-CN" altLang="en-US"/>
          </a:p>
        </p:txBody>
      </p:sp>
    </p:spTree>
    <p:extLst>
      <p:ext uri="{BB962C8B-B14F-4D97-AF65-F5344CB8AC3E}">
        <p14:creationId xmlns:p14="http://schemas.microsoft.com/office/powerpoint/2010/main" val="1994938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74</a:t>
            </a:fld>
            <a:endParaRPr lang="zh-CN" altLang="en-US"/>
          </a:p>
        </p:txBody>
      </p:sp>
    </p:spTree>
    <p:extLst>
      <p:ext uri="{BB962C8B-B14F-4D97-AF65-F5344CB8AC3E}">
        <p14:creationId xmlns:p14="http://schemas.microsoft.com/office/powerpoint/2010/main" val="1305910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2" panose="05020102010507070707" pitchFamily="82" charset="2"/>
              <a:buNone/>
            </a:pPr>
            <a:endParaRPr lang="zh-CN" altLang="zh-CN" sz="1200" b="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75</a:t>
            </a:fld>
            <a:endParaRPr lang="zh-CN" altLang="en-US"/>
          </a:p>
        </p:txBody>
      </p:sp>
    </p:spTree>
    <p:extLst>
      <p:ext uri="{BB962C8B-B14F-4D97-AF65-F5344CB8AC3E}">
        <p14:creationId xmlns:p14="http://schemas.microsoft.com/office/powerpoint/2010/main" val="4201966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4D4D4D"/>
              </a:solidFill>
              <a:effectLst/>
              <a:latin typeface="-apple-system"/>
            </a:endParaRPr>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76</a:t>
            </a:fld>
            <a:endParaRPr lang="en-US" altLang="zh-CN"/>
          </a:p>
        </p:txBody>
      </p:sp>
    </p:spTree>
    <p:extLst>
      <p:ext uri="{BB962C8B-B14F-4D97-AF65-F5344CB8AC3E}">
        <p14:creationId xmlns:p14="http://schemas.microsoft.com/office/powerpoint/2010/main" val="4004799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77</a:t>
            </a:fld>
            <a:endParaRPr lang="zh-CN" altLang="en-US"/>
          </a:p>
        </p:txBody>
      </p:sp>
    </p:spTree>
    <p:extLst>
      <p:ext uri="{BB962C8B-B14F-4D97-AF65-F5344CB8AC3E}">
        <p14:creationId xmlns:p14="http://schemas.microsoft.com/office/powerpoint/2010/main" val="37479426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78</a:t>
            </a:fld>
            <a:endParaRPr lang="zh-CN" altLang="en-US"/>
          </a:p>
        </p:txBody>
      </p:sp>
    </p:spTree>
    <p:extLst>
      <p:ext uri="{BB962C8B-B14F-4D97-AF65-F5344CB8AC3E}">
        <p14:creationId xmlns:p14="http://schemas.microsoft.com/office/powerpoint/2010/main" val="42507008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79</a:t>
            </a:fld>
            <a:endParaRPr lang="zh-CN" altLang="en-US"/>
          </a:p>
        </p:txBody>
      </p:sp>
    </p:spTree>
    <p:extLst>
      <p:ext uri="{BB962C8B-B14F-4D97-AF65-F5344CB8AC3E}">
        <p14:creationId xmlns:p14="http://schemas.microsoft.com/office/powerpoint/2010/main" val="1429395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733055-9DB2-4AEE-A06C-BE7599A8C125}" type="slidenum">
              <a:rPr lang="en-US" altLang="zh-CN"/>
              <a:pPr/>
              <a:t>80</a:t>
            </a:fld>
            <a:endParaRPr lang="en-US" altLang="zh-CN"/>
          </a:p>
        </p:txBody>
      </p:sp>
    </p:spTree>
    <p:extLst>
      <p:ext uri="{BB962C8B-B14F-4D97-AF65-F5344CB8AC3E}">
        <p14:creationId xmlns:p14="http://schemas.microsoft.com/office/powerpoint/2010/main" val="742503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82</a:t>
            </a:fld>
            <a:endParaRPr lang="zh-CN" altLang="en-US"/>
          </a:p>
        </p:txBody>
      </p:sp>
    </p:spTree>
    <p:extLst>
      <p:ext uri="{BB962C8B-B14F-4D97-AF65-F5344CB8AC3E}">
        <p14:creationId xmlns:p14="http://schemas.microsoft.com/office/powerpoint/2010/main" val="2473356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333333"/>
                </a:solidFill>
                <a:effectLst/>
                <a:latin typeface="PingFang SC"/>
              </a:rPr>
              <a:t>FM Radio</a:t>
            </a:r>
            <a:r>
              <a:rPr lang="zh-CN" altLang="en-US" b="0" dirty="0">
                <a:solidFill>
                  <a:srgbClr val="333333"/>
                </a:solidFill>
                <a:effectLst/>
                <a:latin typeface="PingFang SC"/>
              </a:rPr>
              <a:t>调频无线广播的频率是</a:t>
            </a:r>
            <a:r>
              <a:rPr lang="en-US" altLang="zh-CN" b="0" dirty="0">
                <a:solidFill>
                  <a:srgbClr val="333333"/>
                </a:solidFill>
                <a:effectLst/>
                <a:latin typeface="PingFang SC"/>
              </a:rPr>
              <a:t>80</a:t>
            </a:r>
            <a:r>
              <a:rPr lang="zh-CN" altLang="en-US" b="0" dirty="0">
                <a:solidFill>
                  <a:srgbClr val="333333"/>
                </a:solidFill>
                <a:effectLst/>
                <a:latin typeface="PingFang SC"/>
              </a:rPr>
              <a:t>到</a:t>
            </a:r>
            <a:r>
              <a:rPr lang="en-US" altLang="zh-CN" b="0" dirty="0">
                <a:solidFill>
                  <a:srgbClr val="333333"/>
                </a:solidFill>
                <a:effectLst/>
                <a:latin typeface="PingFang SC"/>
              </a:rPr>
              <a:t>108MHZ</a:t>
            </a:r>
            <a:endParaRPr lang="zh-CN" altLang="en-US" b="1" dirty="0">
              <a:solidFill>
                <a:srgbClr val="333333"/>
              </a:solidFill>
              <a:effectLst/>
              <a:latin typeface="PingFang SC"/>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5</a:t>
            </a:fld>
            <a:endParaRPr lang="zh-CN" altLang="en-US"/>
          </a:p>
        </p:txBody>
      </p:sp>
    </p:spTree>
    <p:extLst>
      <p:ext uri="{BB962C8B-B14F-4D97-AF65-F5344CB8AC3E}">
        <p14:creationId xmlns:p14="http://schemas.microsoft.com/office/powerpoint/2010/main" val="225613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endParaRPr lang="en-US" altLang="zh-CN"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83</a:t>
            </a:fld>
            <a:endParaRPr lang="zh-CN" altLang="en-US"/>
          </a:p>
        </p:txBody>
      </p:sp>
    </p:spTree>
    <p:extLst>
      <p:ext uri="{BB962C8B-B14F-4D97-AF65-F5344CB8AC3E}">
        <p14:creationId xmlns:p14="http://schemas.microsoft.com/office/powerpoint/2010/main" val="31600841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84</a:t>
            </a:fld>
            <a:endParaRPr lang="zh-CN" altLang="en-US"/>
          </a:p>
        </p:txBody>
      </p:sp>
    </p:spTree>
    <p:extLst>
      <p:ext uri="{BB962C8B-B14F-4D97-AF65-F5344CB8AC3E}">
        <p14:creationId xmlns:p14="http://schemas.microsoft.com/office/powerpoint/2010/main" val="2829882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85</a:t>
            </a:fld>
            <a:endParaRPr lang="zh-CN" altLang="en-US"/>
          </a:p>
        </p:txBody>
      </p:sp>
    </p:spTree>
    <p:extLst>
      <p:ext uri="{BB962C8B-B14F-4D97-AF65-F5344CB8AC3E}">
        <p14:creationId xmlns:p14="http://schemas.microsoft.com/office/powerpoint/2010/main" val="1389350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86</a:t>
            </a:fld>
            <a:endParaRPr lang="zh-CN" altLang="en-US"/>
          </a:p>
        </p:txBody>
      </p:sp>
    </p:spTree>
    <p:extLst>
      <p:ext uri="{BB962C8B-B14F-4D97-AF65-F5344CB8AC3E}">
        <p14:creationId xmlns:p14="http://schemas.microsoft.com/office/powerpoint/2010/main" val="10209074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87</a:t>
            </a:fld>
            <a:endParaRPr lang="zh-CN" altLang="en-US"/>
          </a:p>
        </p:txBody>
      </p:sp>
    </p:spTree>
    <p:extLst>
      <p:ext uri="{BB962C8B-B14F-4D97-AF65-F5344CB8AC3E}">
        <p14:creationId xmlns:p14="http://schemas.microsoft.com/office/powerpoint/2010/main" val="702539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88</a:t>
            </a:fld>
            <a:endParaRPr lang="zh-CN" altLang="en-US"/>
          </a:p>
        </p:txBody>
      </p:sp>
    </p:spTree>
    <p:extLst>
      <p:ext uri="{BB962C8B-B14F-4D97-AF65-F5344CB8AC3E}">
        <p14:creationId xmlns:p14="http://schemas.microsoft.com/office/powerpoint/2010/main" val="17457022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89</a:t>
            </a:fld>
            <a:endParaRPr lang="zh-CN" altLang="en-US"/>
          </a:p>
        </p:txBody>
      </p:sp>
    </p:spTree>
    <p:extLst>
      <p:ext uri="{BB962C8B-B14F-4D97-AF65-F5344CB8AC3E}">
        <p14:creationId xmlns:p14="http://schemas.microsoft.com/office/powerpoint/2010/main" val="33005697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a:t>
            </a:r>
            <a:r>
              <a:rPr lang="en-US" altLang="zh-CN" dirty="0">
                <a:hlinkClick r:id="rId3"/>
              </a:rPr>
              <a:t>https://blog.csdn.net/weixin_35771144/article/details/105782182</a:t>
            </a:r>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90</a:t>
            </a:fld>
            <a:endParaRPr lang="zh-CN" altLang="en-US"/>
          </a:p>
        </p:txBody>
      </p:sp>
    </p:spTree>
    <p:extLst>
      <p:ext uri="{BB962C8B-B14F-4D97-AF65-F5344CB8AC3E}">
        <p14:creationId xmlns:p14="http://schemas.microsoft.com/office/powerpoint/2010/main" val="15173774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91</a:t>
            </a:fld>
            <a:endParaRPr lang="zh-CN" altLang="en-US"/>
          </a:p>
        </p:txBody>
      </p:sp>
    </p:spTree>
    <p:extLst>
      <p:ext uri="{BB962C8B-B14F-4D97-AF65-F5344CB8AC3E}">
        <p14:creationId xmlns:p14="http://schemas.microsoft.com/office/powerpoint/2010/main" val="36859782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92</a:t>
            </a:fld>
            <a:endParaRPr lang="zh-CN" altLang="en-US"/>
          </a:p>
        </p:txBody>
      </p:sp>
    </p:spTree>
    <p:extLst>
      <p:ext uri="{BB962C8B-B14F-4D97-AF65-F5344CB8AC3E}">
        <p14:creationId xmlns:p14="http://schemas.microsoft.com/office/powerpoint/2010/main" val="4099001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lang="zh-CN" altLang="en-US" b="0" i="0" dirty="0">
              <a:solidFill>
                <a:srgbClr val="333333"/>
              </a:solidFill>
              <a:effectLst/>
              <a:latin typeface="-apple-system"/>
            </a:endParaRPr>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6</a:t>
            </a:fld>
            <a:endParaRPr lang="en-US" altLang="zh-CN"/>
          </a:p>
        </p:txBody>
      </p:sp>
    </p:spTree>
    <p:extLst>
      <p:ext uri="{BB962C8B-B14F-4D97-AF65-F5344CB8AC3E}">
        <p14:creationId xmlns:p14="http://schemas.microsoft.com/office/powerpoint/2010/main" val="38722662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733055-9DB2-4AEE-A06C-BE7599A8C125}" type="slidenum">
              <a:rPr lang="en-US" altLang="zh-CN"/>
              <a:pPr/>
              <a:t>93</a:t>
            </a:fld>
            <a:endParaRPr lang="en-US" altLang="zh-CN"/>
          </a:p>
        </p:txBody>
      </p:sp>
    </p:spTree>
    <p:extLst>
      <p:ext uri="{BB962C8B-B14F-4D97-AF65-F5344CB8AC3E}">
        <p14:creationId xmlns:p14="http://schemas.microsoft.com/office/powerpoint/2010/main" val="33736538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94</a:t>
            </a:fld>
            <a:endParaRPr lang="zh-CN" altLang="en-US"/>
          </a:p>
        </p:txBody>
      </p:sp>
    </p:spTree>
    <p:extLst>
      <p:ext uri="{BB962C8B-B14F-4D97-AF65-F5344CB8AC3E}">
        <p14:creationId xmlns:p14="http://schemas.microsoft.com/office/powerpoint/2010/main" val="531658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i="0" dirty="0">
              <a:solidFill>
                <a:srgbClr val="191919"/>
              </a:solidFill>
              <a:effectLst/>
              <a:latin typeface="PingFang SC"/>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95</a:t>
            </a:fld>
            <a:endParaRPr lang="zh-CN" altLang="en-US"/>
          </a:p>
        </p:txBody>
      </p:sp>
    </p:spTree>
    <p:extLst>
      <p:ext uri="{BB962C8B-B14F-4D97-AF65-F5344CB8AC3E}">
        <p14:creationId xmlns:p14="http://schemas.microsoft.com/office/powerpoint/2010/main" val="29283498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96</a:t>
            </a:fld>
            <a:endParaRPr lang="zh-CN" altLang="en-US"/>
          </a:p>
        </p:txBody>
      </p:sp>
    </p:spTree>
    <p:extLst>
      <p:ext uri="{BB962C8B-B14F-4D97-AF65-F5344CB8AC3E}">
        <p14:creationId xmlns:p14="http://schemas.microsoft.com/office/powerpoint/2010/main" val="209427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97</a:t>
            </a:fld>
            <a:endParaRPr lang="zh-CN" altLang="en-US"/>
          </a:p>
        </p:txBody>
      </p:sp>
    </p:spTree>
    <p:extLst>
      <p:ext uri="{BB962C8B-B14F-4D97-AF65-F5344CB8AC3E}">
        <p14:creationId xmlns:p14="http://schemas.microsoft.com/office/powerpoint/2010/main" val="30926180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99</a:t>
            </a:fld>
            <a:endParaRPr lang="zh-CN" altLang="en-US"/>
          </a:p>
        </p:txBody>
      </p:sp>
    </p:spTree>
    <p:extLst>
      <p:ext uri="{BB962C8B-B14F-4D97-AF65-F5344CB8AC3E}">
        <p14:creationId xmlns:p14="http://schemas.microsoft.com/office/powerpoint/2010/main" val="19095935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100</a:t>
            </a:fld>
            <a:endParaRPr lang="zh-CN" altLang="en-US"/>
          </a:p>
        </p:txBody>
      </p:sp>
    </p:spTree>
    <p:extLst>
      <p:ext uri="{BB962C8B-B14F-4D97-AF65-F5344CB8AC3E}">
        <p14:creationId xmlns:p14="http://schemas.microsoft.com/office/powerpoint/2010/main" val="38532368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101</a:t>
            </a:fld>
            <a:endParaRPr lang="zh-CN" altLang="en-US"/>
          </a:p>
        </p:txBody>
      </p:sp>
    </p:spTree>
    <p:extLst>
      <p:ext uri="{BB962C8B-B14F-4D97-AF65-F5344CB8AC3E}">
        <p14:creationId xmlns:p14="http://schemas.microsoft.com/office/powerpoint/2010/main" val="18972886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102</a:t>
            </a:fld>
            <a:endParaRPr lang="zh-CN" altLang="en-US"/>
          </a:p>
        </p:txBody>
      </p:sp>
    </p:spTree>
    <p:extLst>
      <p:ext uri="{BB962C8B-B14F-4D97-AF65-F5344CB8AC3E}">
        <p14:creationId xmlns:p14="http://schemas.microsoft.com/office/powerpoint/2010/main" val="29723382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103</a:t>
            </a:fld>
            <a:endParaRPr lang="zh-CN" altLang="en-US"/>
          </a:p>
        </p:txBody>
      </p:sp>
    </p:spTree>
    <p:extLst>
      <p:ext uri="{BB962C8B-B14F-4D97-AF65-F5344CB8AC3E}">
        <p14:creationId xmlns:p14="http://schemas.microsoft.com/office/powerpoint/2010/main" val="305075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733055-9DB2-4AEE-A06C-BE7599A8C125}" type="slidenum">
              <a:rPr lang="en-US" altLang="zh-CN"/>
              <a:pPr/>
              <a:t>7</a:t>
            </a:fld>
            <a:endParaRPr lang="en-US" altLang="zh-CN"/>
          </a:p>
        </p:txBody>
      </p:sp>
    </p:spTree>
    <p:extLst>
      <p:ext uri="{BB962C8B-B14F-4D97-AF65-F5344CB8AC3E}">
        <p14:creationId xmlns:p14="http://schemas.microsoft.com/office/powerpoint/2010/main" val="37298756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104</a:t>
            </a:fld>
            <a:endParaRPr lang="zh-CN" altLang="en-US"/>
          </a:p>
        </p:txBody>
      </p:sp>
    </p:spTree>
    <p:extLst>
      <p:ext uri="{BB962C8B-B14F-4D97-AF65-F5344CB8AC3E}">
        <p14:creationId xmlns:p14="http://schemas.microsoft.com/office/powerpoint/2010/main" val="1140598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91B1F"/>
                </a:solidFill>
                <a:effectLst/>
                <a:latin typeface="-apple-system"/>
              </a:rPr>
              <a:t>SLE </a:t>
            </a:r>
            <a:r>
              <a:rPr lang="en-US" altLang="zh-CN" b="0" i="0" dirty="0">
                <a:solidFill>
                  <a:srgbClr val="333333"/>
                </a:solidFill>
                <a:effectLst/>
                <a:latin typeface="Arial" panose="020B0604020202020204" pitchFamily="34" charset="0"/>
              </a:rPr>
              <a:t>(Super Low Energy) </a:t>
            </a:r>
            <a:r>
              <a:rPr lang="zh-CN" altLang="en-US" b="0" i="0" dirty="0">
                <a:solidFill>
                  <a:srgbClr val="191B1F"/>
                </a:solidFill>
                <a:effectLst/>
                <a:latin typeface="-apple-system"/>
              </a:rPr>
              <a:t>模式旨在将功耗降到极低，以延长电池供电设备的使用寿命。该模式通过减少设备的活动时间和降低数据传输速率来实现最低功耗。</a:t>
            </a:r>
            <a:endParaRPr lang="en-US" altLang="zh-CN" b="0" i="0" dirty="0">
              <a:solidFill>
                <a:srgbClr val="191B1F"/>
              </a:solidFill>
              <a:effectLst/>
              <a:latin typeface="-apple-system"/>
            </a:endParaRPr>
          </a:p>
          <a:p>
            <a:r>
              <a:rPr lang="en-US" altLang="zh-CN" b="0" i="0" dirty="0">
                <a:solidFill>
                  <a:srgbClr val="191B1F"/>
                </a:solidFill>
                <a:effectLst/>
                <a:latin typeface="-apple-system"/>
              </a:rPr>
              <a:t>SLB </a:t>
            </a:r>
            <a:r>
              <a:rPr lang="en-US" altLang="zh-CN" b="0" i="0" dirty="0">
                <a:solidFill>
                  <a:srgbClr val="333333"/>
                </a:solidFill>
                <a:effectLst/>
                <a:latin typeface="Arial" panose="020B0604020202020204" pitchFamily="34" charset="0"/>
              </a:rPr>
              <a:t>(Super Low Bandwidth)</a:t>
            </a:r>
            <a:r>
              <a:rPr lang="zh-CN" altLang="en-US" b="0" i="0" dirty="0">
                <a:solidFill>
                  <a:srgbClr val="191B1F"/>
                </a:solidFill>
                <a:effectLst/>
                <a:latin typeface="-apple-system"/>
              </a:rPr>
              <a:t>模式旨在极大降低数据传输带宽，以适应那些带宽要求低但对功耗和稳定性要求高的场景。</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zh-CN" altLang="en-US" dirty="0"/>
              <a:t>该标准于 </a:t>
            </a:r>
            <a:r>
              <a:rPr lang="en-US" altLang="zh-CN" dirty="0"/>
              <a:t>2022 </a:t>
            </a:r>
            <a:r>
              <a:rPr lang="zh-CN" altLang="en-US" dirty="0"/>
              <a:t>年 </a:t>
            </a:r>
            <a:r>
              <a:rPr lang="en-US" altLang="zh-CN" dirty="0"/>
              <a:t>11 </a:t>
            </a:r>
            <a:r>
              <a:rPr lang="zh-CN" altLang="en-US" dirty="0"/>
              <a:t>月发布了 </a:t>
            </a:r>
            <a:r>
              <a:rPr lang="en-US" altLang="zh-CN" dirty="0"/>
              <a:t>1.0 </a:t>
            </a:r>
            <a:r>
              <a:rPr lang="zh-CN" altLang="en-US" dirty="0"/>
              <a:t>版本，并于 </a:t>
            </a:r>
            <a:r>
              <a:rPr lang="en-US" altLang="zh-CN" dirty="0"/>
              <a:t>2023 </a:t>
            </a:r>
            <a:r>
              <a:rPr lang="zh-CN" altLang="en-US" dirty="0"/>
              <a:t>年 </a:t>
            </a:r>
            <a:r>
              <a:rPr lang="en-US" altLang="zh-CN" dirty="0"/>
              <a:t>4 </a:t>
            </a:r>
            <a:r>
              <a:rPr lang="zh-CN" altLang="en-US" dirty="0"/>
              <a:t>月发布了</a:t>
            </a:r>
            <a:r>
              <a:rPr lang="en-US" altLang="zh-CN" dirty="0"/>
              <a:t>1.1 </a:t>
            </a:r>
            <a:r>
              <a:rPr lang="zh-CN" altLang="en-US" dirty="0"/>
              <a:t>版本。</a:t>
            </a:r>
            <a:br>
              <a:rPr lang="zh-CN" altLang="en-US" dirty="0"/>
            </a:br>
            <a:r>
              <a:rPr lang="en-US" altLang="zh-CN" dirty="0"/>
              <a:t>2023 </a:t>
            </a:r>
            <a:r>
              <a:rPr lang="zh-CN" altLang="en-US" dirty="0"/>
              <a:t>年 </a:t>
            </a:r>
            <a:r>
              <a:rPr lang="en-US" altLang="zh-CN" dirty="0"/>
              <a:t>8 </a:t>
            </a:r>
            <a:r>
              <a:rPr lang="zh-CN" altLang="en-US" dirty="0"/>
              <a:t>月 </a:t>
            </a:r>
            <a:r>
              <a:rPr lang="en-US" altLang="zh-CN" dirty="0"/>
              <a:t>4 </a:t>
            </a:r>
            <a:r>
              <a:rPr lang="zh-CN" altLang="en-US" dirty="0"/>
              <a:t>日，华为在第五届华为开发者大会上，正式发布新一代近距离无线连接技术</a:t>
            </a:r>
            <a:r>
              <a:rPr lang="en-US" altLang="zh-CN" dirty="0"/>
              <a:t>——</a:t>
            </a:r>
            <a:r>
              <a:rPr lang="zh-CN" altLang="en-US" dirty="0"/>
              <a:t>星闪</a:t>
            </a:r>
            <a:r>
              <a:rPr lang="en-US" altLang="zh-CN" dirty="0"/>
              <a:t>(</a:t>
            </a:r>
            <a:r>
              <a:rPr lang="en-US" altLang="zh-CN" dirty="0" err="1"/>
              <a:t>NearLink</a:t>
            </a:r>
            <a:r>
              <a:rPr lang="en-US" altLang="zh-CN" dirty="0"/>
              <a:t>)</a:t>
            </a:r>
            <a:r>
              <a:rPr lang="zh-CN" altLang="en-US" dirty="0"/>
              <a:t>；</a:t>
            </a:r>
            <a:r>
              <a:rPr lang="en-US" altLang="zh-CN" dirty="0"/>
              <a:t>9 </a:t>
            </a:r>
            <a:r>
              <a:rPr lang="zh-CN" altLang="en-US" dirty="0"/>
              <a:t>月</a:t>
            </a:r>
            <a:r>
              <a:rPr lang="en-US" altLang="zh-CN" dirty="0"/>
              <a:t>8</a:t>
            </a:r>
            <a:r>
              <a:rPr lang="zh-CN" altLang="en-US" dirty="0"/>
              <a:t>日，华为 </a:t>
            </a:r>
            <a:r>
              <a:rPr lang="en-US" altLang="zh-CN" dirty="0"/>
              <a:t>Mate60 Pro+</a:t>
            </a:r>
            <a:r>
              <a:rPr lang="zh-CN" altLang="en-US" dirty="0"/>
              <a:t>上线，星闪首次入驻华为 </a:t>
            </a:r>
            <a:r>
              <a:rPr lang="en-US" altLang="zh-CN" dirty="0"/>
              <a:t>Mate60</a:t>
            </a:r>
            <a:r>
              <a:rPr lang="zh-CN" altLang="en-US" dirty="0"/>
              <a:t>手机。 </a:t>
            </a:r>
            <a:br>
              <a:rPr lang="zh-CN" altLang="en-US" dirty="0"/>
            </a:br>
            <a:r>
              <a:rPr lang="zh-CN" altLang="en-US" dirty="0"/>
              <a:t>从正式启动标准化工作到正式商用，星闪仅仅用了两年多的时间，为史上发展最快的近距离无线联接技术。</a:t>
            </a:r>
          </a:p>
        </p:txBody>
      </p:sp>
      <p:sp>
        <p:nvSpPr>
          <p:cNvPr id="4" name="灯片编号占位符 3"/>
          <p:cNvSpPr>
            <a:spLocks noGrp="1"/>
          </p:cNvSpPr>
          <p:nvPr>
            <p:ph type="sldNum" sz="quarter" idx="5"/>
          </p:nvPr>
        </p:nvSpPr>
        <p:spPr/>
        <p:txBody>
          <a:bodyPr/>
          <a:lstStyle/>
          <a:p>
            <a:fld id="{72E3F630-34ED-4C5D-9674-D926440E8CF8}" type="slidenum">
              <a:rPr lang="zh-CN" altLang="en-US" smtClean="0"/>
              <a:t>105</a:t>
            </a:fld>
            <a:endParaRPr lang="zh-CN" altLang="en-US"/>
          </a:p>
        </p:txBody>
      </p:sp>
    </p:spTree>
    <p:extLst>
      <p:ext uri="{BB962C8B-B14F-4D97-AF65-F5344CB8AC3E}">
        <p14:creationId xmlns:p14="http://schemas.microsoft.com/office/powerpoint/2010/main" val="38825249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106</a:t>
            </a:fld>
            <a:endParaRPr lang="zh-CN" altLang="en-US"/>
          </a:p>
        </p:txBody>
      </p:sp>
    </p:spTree>
    <p:extLst>
      <p:ext uri="{BB962C8B-B14F-4D97-AF65-F5344CB8AC3E}">
        <p14:creationId xmlns:p14="http://schemas.microsoft.com/office/powerpoint/2010/main" val="3066718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107</a:t>
            </a:fld>
            <a:endParaRPr lang="zh-CN" altLang="en-US"/>
          </a:p>
        </p:txBody>
      </p:sp>
    </p:spTree>
    <p:extLst>
      <p:ext uri="{BB962C8B-B14F-4D97-AF65-F5344CB8AC3E}">
        <p14:creationId xmlns:p14="http://schemas.microsoft.com/office/powerpoint/2010/main" val="1274834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108</a:t>
            </a:fld>
            <a:endParaRPr lang="zh-CN" altLang="en-US"/>
          </a:p>
        </p:txBody>
      </p:sp>
    </p:spTree>
    <p:extLst>
      <p:ext uri="{BB962C8B-B14F-4D97-AF65-F5344CB8AC3E}">
        <p14:creationId xmlns:p14="http://schemas.microsoft.com/office/powerpoint/2010/main" val="15929361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flags, DR, M, and TR, determine the physical layer parameters for reader transmissions and tag responses.</a:t>
            </a:r>
          </a:p>
          <a:p>
            <a:r>
              <a:rPr lang="en-US" altLang="zh-CN" dirty="0"/>
              <a:t>Then come three fields, </a:t>
            </a:r>
            <a:r>
              <a:rPr lang="en-US" altLang="zh-CN" dirty="0" err="1"/>
              <a:t>Sel</a:t>
            </a:r>
            <a:r>
              <a:rPr lang="en-US" altLang="zh-CN" dirty="0"/>
              <a:t>, Session, and Target, that select the tags to respond. </a:t>
            </a:r>
          </a:p>
          <a:p>
            <a:r>
              <a:rPr lang="en-US" altLang="zh-CN" dirty="0"/>
              <a:t>Q</a:t>
            </a:r>
            <a:r>
              <a:rPr lang="zh-CN" altLang="en-US" dirty="0"/>
              <a:t>：</a:t>
            </a:r>
            <a:r>
              <a:rPr lang="en-US" altLang="zh-CN" dirty="0"/>
              <a:t>this field defines the range of slots over which tags will respond, from 0 to 2</a:t>
            </a:r>
            <a:r>
              <a:rPr lang="en-US" altLang="zh-CN" baseline="30000" dirty="0"/>
              <a:t>Q</a:t>
            </a:r>
            <a:r>
              <a:rPr lang="en-US" altLang="zh-CN" dirty="0"/>
              <a:t>−1. </a:t>
            </a:r>
          </a:p>
          <a:p>
            <a:r>
              <a:rPr lang="en-US" altLang="zh-CN" dirty="0"/>
              <a:t>Finally, there is a CRC to protect the message fields. </a:t>
            </a:r>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110</a:t>
            </a:fld>
            <a:endParaRPr lang="zh-CN" altLang="en-US"/>
          </a:p>
        </p:txBody>
      </p:sp>
    </p:spTree>
    <p:extLst>
      <p:ext uri="{BB962C8B-B14F-4D97-AF65-F5344CB8AC3E}">
        <p14:creationId xmlns:p14="http://schemas.microsoft.com/office/powerpoint/2010/main" val="19883154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733055-9DB2-4AEE-A06C-BE7599A8C125}" type="slidenum">
              <a:rPr lang="en-US" altLang="zh-CN"/>
              <a:pPr/>
              <a:t>111</a:t>
            </a:fld>
            <a:endParaRPr lang="en-US" altLang="zh-CN"/>
          </a:p>
        </p:txBody>
      </p:sp>
    </p:spTree>
    <p:extLst>
      <p:ext uri="{BB962C8B-B14F-4D97-AF65-F5344CB8AC3E}">
        <p14:creationId xmlns:p14="http://schemas.microsoft.com/office/powerpoint/2010/main" val="35893329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113</a:t>
            </a:fld>
            <a:endParaRPr lang="zh-CN" altLang="en-US"/>
          </a:p>
        </p:txBody>
      </p:sp>
    </p:spTree>
    <p:extLst>
      <p:ext uri="{BB962C8B-B14F-4D97-AF65-F5344CB8AC3E}">
        <p14:creationId xmlns:p14="http://schemas.microsoft.com/office/powerpoint/2010/main" val="8039189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118</a:t>
            </a:fld>
            <a:endParaRPr lang="zh-CN" altLang="en-US"/>
          </a:p>
        </p:txBody>
      </p:sp>
    </p:spTree>
    <p:extLst>
      <p:ext uri="{BB962C8B-B14F-4D97-AF65-F5344CB8AC3E}">
        <p14:creationId xmlns:p14="http://schemas.microsoft.com/office/powerpoint/2010/main" val="26195612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119</a:t>
            </a:fld>
            <a:endParaRPr lang="zh-CN" altLang="en-US"/>
          </a:p>
        </p:txBody>
      </p:sp>
    </p:spTree>
    <p:extLst>
      <p:ext uri="{BB962C8B-B14F-4D97-AF65-F5344CB8AC3E}">
        <p14:creationId xmlns:p14="http://schemas.microsoft.com/office/powerpoint/2010/main" val="1147242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ea typeface="+mn-ea"/>
            </a:endParaRPr>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9</a:t>
            </a:fld>
            <a:endParaRPr lang="en-US" altLang="zh-CN"/>
          </a:p>
        </p:txBody>
      </p:sp>
    </p:spTree>
    <p:extLst>
      <p:ext uri="{BB962C8B-B14F-4D97-AF65-F5344CB8AC3E}">
        <p14:creationId xmlns:p14="http://schemas.microsoft.com/office/powerpoint/2010/main" val="1196475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i="0" dirty="0">
              <a:solidFill>
                <a:srgbClr val="444444"/>
              </a:solidFill>
              <a:effectLst/>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120</a:t>
            </a:fld>
            <a:endParaRPr lang="zh-CN" altLang="en-US"/>
          </a:p>
        </p:txBody>
      </p:sp>
    </p:spTree>
    <p:extLst>
      <p:ext uri="{BB962C8B-B14F-4D97-AF65-F5344CB8AC3E}">
        <p14:creationId xmlns:p14="http://schemas.microsoft.com/office/powerpoint/2010/main" val="14608739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E3F630-34ED-4C5D-9674-D926440E8CF8}" type="slidenum">
              <a:rPr lang="zh-CN" altLang="en-US" smtClean="0"/>
              <a:t>121</a:t>
            </a:fld>
            <a:endParaRPr lang="zh-CN" altLang="en-US"/>
          </a:p>
        </p:txBody>
      </p:sp>
    </p:spTree>
    <p:extLst>
      <p:ext uri="{BB962C8B-B14F-4D97-AF65-F5344CB8AC3E}">
        <p14:creationId xmlns:p14="http://schemas.microsoft.com/office/powerpoint/2010/main" val="1001471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72E3F630-34ED-4C5D-9674-D926440E8CF8}" type="slidenum">
              <a:rPr lang="zh-CN" altLang="en-US" smtClean="0"/>
              <a:t>123</a:t>
            </a:fld>
            <a:endParaRPr lang="zh-CN" altLang="en-US"/>
          </a:p>
        </p:txBody>
      </p:sp>
    </p:spTree>
    <p:extLst>
      <p:ext uri="{BB962C8B-B14F-4D97-AF65-F5344CB8AC3E}">
        <p14:creationId xmlns:p14="http://schemas.microsoft.com/office/powerpoint/2010/main" val="1678346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dirty="0"/>
          </a:p>
        </p:txBody>
      </p:sp>
      <p:sp>
        <p:nvSpPr>
          <p:cNvPr id="4" name="灯片编号占位符 3"/>
          <p:cNvSpPr>
            <a:spLocks noGrp="1"/>
          </p:cNvSpPr>
          <p:nvPr>
            <p:ph type="sldNum" sz="quarter" idx="10"/>
          </p:nvPr>
        </p:nvSpPr>
        <p:spPr/>
        <p:txBody>
          <a:bodyPr/>
          <a:lstStyle/>
          <a:p>
            <a:pPr>
              <a:defRPr/>
            </a:pPr>
            <a:fld id="{E5489002-8BC4-488F-A4D2-9D427C2C9C63}" type="slidenum">
              <a:rPr lang="en-US" altLang="zh-CN" smtClean="0"/>
              <a:pPr>
                <a:defRPr/>
              </a:pPr>
              <a:t>10</a:t>
            </a:fld>
            <a:endParaRPr lang="en-US" altLang="zh-CN"/>
          </a:p>
        </p:txBody>
      </p:sp>
    </p:spTree>
    <p:extLst>
      <p:ext uri="{BB962C8B-B14F-4D97-AF65-F5344CB8AC3E}">
        <p14:creationId xmlns:p14="http://schemas.microsoft.com/office/powerpoint/2010/main" val="191260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CBF4C-D735-E941-A17B-741EBCE309C2}"/>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D7B5A4A-9F19-BA42-849A-6026928D73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39644E7-87AB-8849-948B-15EB8793B60A}"/>
              </a:ext>
            </a:extLst>
          </p:cNvPr>
          <p:cNvSpPr>
            <a:spLocks noGrp="1"/>
          </p:cNvSpPr>
          <p:nvPr>
            <p:ph type="dt" sz="half" idx="10"/>
          </p:nvPr>
        </p:nvSpPr>
        <p:spPr/>
        <p:txBody>
          <a:bodyPr/>
          <a:lstStyle/>
          <a:p>
            <a:fld id="{5B838D7F-C601-A04E-9991-AEFB0E3EB3A7}" type="datetimeFigureOut">
              <a:rPr kumimoji="1" lang="zh-CN" altLang="en-US" smtClean="0"/>
              <a:t>2024/11/18</a:t>
            </a:fld>
            <a:endParaRPr kumimoji="1" lang="zh-CN" altLang="en-US"/>
          </a:p>
        </p:txBody>
      </p:sp>
      <p:sp>
        <p:nvSpPr>
          <p:cNvPr id="5" name="页脚占位符 4">
            <a:extLst>
              <a:ext uri="{FF2B5EF4-FFF2-40B4-BE49-F238E27FC236}">
                <a16:creationId xmlns:a16="http://schemas.microsoft.com/office/drawing/2014/main" id="{0E1FDA20-3861-C044-A46B-2A9E163FDA9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E217B70-F626-F949-8FA5-A76C5D971EF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902147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91E90-FC3B-034A-B437-D9FFBD14362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574E6FE-CC0E-0042-A822-094F072E55F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E5AAFD1-1432-6D4B-BE5F-06F9963DBEA2}"/>
              </a:ext>
            </a:extLst>
          </p:cNvPr>
          <p:cNvSpPr>
            <a:spLocks noGrp="1"/>
          </p:cNvSpPr>
          <p:nvPr>
            <p:ph type="dt" sz="half" idx="10"/>
          </p:nvPr>
        </p:nvSpPr>
        <p:spPr/>
        <p:txBody>
          <a:bodyPr/>
          <a:lstStyle/>
          <a:p>
            <a:fld id="{5B838D7F-C601-A04E-9991-AEFB0E3EB3A7}" type="datetimeFigureOut">
              <a:rPr kumimoji="1" lang="zh-CN" altLang="en-US" smtClean="0"/>
              <a:t>2024/11/18</a:t>
            </a:fld>
            <a:endParaRPr kumimoji="1" lang="zh-CN" altLang="en-US"/>
          </a:p>
        </p:txBody>
      </p:sp>
      <p:sp>
        <p:nvSpPr>
          <p:cNvPr id="5" name="页脚占位符 4">
            <a:extLst>
              <a:ext uri="{FF2B5EF4-FFF2-40B4-BE49-F238E27FC236}">
                <a16:creationId xmlns:a16="http://schemas.microsoft.com/office/drawing/2014/main" id="{32E1A01D-0D9D-DC43-90B4-1485A8A59D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3E9B493-09AA-2549-9E9F-5C118F03B84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3668009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86FB75-5429-C74A-B2CC-2A90216190D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6CDCBF5-4968-1B40-9AF0-DE28C90ABFC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BEF470C-E74E-DC4B-9B62-1A0DA608F7B3}"/>
              </a:ext>
            </a:extLst>
          </p:cNvPr>
          <p:cNvSpPr>
            <a:spLocks noGrp="1"/>
          </p:cNvSpPr>
          <p:nvPr>
            <p:ph type="dt" sz="half" idx="10"/>
          </p:nvPr>
        </p:nvSpPr>
        <p:spPr/>
        <p:txBody>
          <a:bodyPr/>
          <a:lstStyle/>
          <a:p>
            <a:fld id="{5B838D7F-C601-A04E-9991-AEFB0E3EB3A7}" type="datetimeFigureOut">
              <a:rPr kumimoji="1" lang="zh-CN" altLang="en-US" smtClean="0"/>
              <a:t>2024/11/18</a:t>
            </a:fld>
            <a:endParaRPr kumimoji="1" lang="zh-CN" altLang="en-US"/>
          </a:p>
        </p:txBody>
      </p:sp>
      <p:sp>
        <p:nvSpPr>
          <p:cNvPr id="5" name="页脚占位符 4">
            <a:extLst>
              <a:ext uri="{FF2B5EF4-FFF2-40B4-BE49-F238E27FC236}">
                <a16:creationId xmlns:a16="http://schemas.microsoft.com/office/drawing/2014/main" id="{F7CB4314-821B-2043-97D6-5E931699E77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691BE01-ED78-E140-91C8-BB0C23841700}"/>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12745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116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841500" y="1990725"/>
            <a:ext cx="97536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xfrm>
            <a:off x="4038599" y="6356350"/>
            <a:ext cx="4510177" cy="365125"/>
          </a:xfrm>
          <a:ln/>
        </p:spPr>
        <p:txBody>
          <a:bodyPr/>
          <a:lstStyle>
            <a:lvl1pPr>
              <a:defRPr/>
            </a:lvl1pPr>
          </a:lstStyle>
          <a:p>
            <a:pPr>
              <a:defRPr/>
            </a:pPr>
            <a:r>
              <a:rPr lang="en-US" altLang="zh-CN" dirty="0"/>
              <a:t>Computer Networks, Chapter 4 Medium Access Control Sublayer</a:t>
            </a:r>
            <a:endParaRPr lang="en-US" altLang="zh-CN" i="0" dirty="0"/>
          </a:p>
        </p:txBody>
      </p:sp>
    </p:spTree>
    <p:extLst>
      <p:ext uri="{BB962C8B-B14F-4D97-AF65-F5344CB8AC3E}">
        <p14:creationId xmlns:p14="http://schemas.microsoft.com/office/powerpoint/2010/main" val="2618014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219199" y="1610714"/>
            <a:ext cx="10386952"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xfrm>
            <a:off x="4038599" y="6356350"/>
            <a:ext cx="4423913" cy="365125"/>
          </a:xfrm>
          <a:ln/>
        </p:spPr>
        <p:txBody>
          <a:bodyPr/>
          <a:lstStyle>
            <a:lvl1pPr>
              <a:defRPr/>
            </a:lvl1pPr>
          </a:lstStyle>
          <a:p>
            <a:pPr>
              <a:defRPr/>
            </a:pPr>
            <a:r>
              <a:rPr lang="en-US" altLang="zh-CN" dirty="0"/>
              <a:t>Computer Networks, Chapter 4 Medium Access Control Sublayer</a:t>
            </a:r>
            <a:endParaRPr lang="en-US" altLang="zh-CN" i="0" dirty="0"/>
          </a:p>
        </p:txBody>
      </p:sp>
    </p:spTree>
    <p:extLst>
      <p:ext uri="{BB962C8B-B14F-4D97-AF65-F5344CB8AC3E}">
        <p14:creationId xmlns:p14="http://schemas.microsoft.com/office/powerpoint/2010/main" val="273449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09600" y="1143001"/>
            <a:ext cx="5486400" cy="486727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xfrm>
            <a:off x="4038600" y="6356350"/>
            <a:ext cx="4484298" cy="365125"/>
          </a:xfrm>
          <a:ln/>
        </p:spPr>
        <p:txBody>
          <a:bodyPr/>
          <a:lstStyle>
            <a:lvl1pPr>
              <a:defRPr/>
            </a:lvl1pPr>
          </a:lstStyle>
          <a:p>
            <a:pPr>
              <a:defRPr/>
            </a:pPr>
            <a:r>
              <a:rPr lang="en-US" altLang="zh-CN"/>
              <a:t>Computer Networks, Chapter 4 Medium Access Control Sublayer</a:t>
            </a:r>
            <a:endParaRPr lang="en-US" altLang="zh-CN" i="0"/>
          </a:p>
        </p:txBody>
      </p:sp>
    </p:spTree>
    <p:extLst>
      <p:ext uri="{BB962C8B-B14F-4D97-AF65-F5344CB8AC3E}">
        <p14:creationId xmlns:p14="http://schemas.microsoft.com/office/powerpoint/2010/main" val="227841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609600" y="1143001"/>
            <a:ext cx="10972800" cy="11239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609600" y="2266950"/>
            <a:ext cx="5486400" cy="374332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2"/>
          </p:nvPr>
        </p:nvSpPr>
        <p:spPr>
          <a:xfrm>
            <a:off x="4038599" y="6356350"/>
            <a:ext cx="4458419" cy="365125"/>
          </a:xfrm>
          <a:ln/>
        </p:spPr>
        <p:txBody>
          <a:bodyPr/>
          <a:lstStyle>
            <a:lvl1pPr>
              <a:defRPr/>
            </a:lvl1pPr>
          </a:lstStyle>
          <a:p>
            <a:pPr>
              <a:defRPr/>
            </a:pPr>
            <a:r>
              <a:rPr lang="en-US" altLang="zh-CN"/>
              <a:t>Computer Networks, Chapter 4 Medium Access Control Sublayer</a:t>
            </a:r>
            <a:endParaRPr lang="en-US" altLang="zh-CN" i="0"/>
          </a:p>
        </p:txBody>
      </p:sp>
    </p:spTree>
    <p:extLst>
      <p:ext uri="{BB962C8B-B14F-4D97-AF65-F5344CB8AC3E}">
        <p14:creationId xmlns:p14="http://schemas.microsoft.com/office/powerpoint/2010/main" val="3567752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5917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65803-2FF9-F74D-AFBB-30C0C5FEE9B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E576164-02C0-A940-B772-F52C020E4B9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AD28B46-89FD-1844-984E-0AC8E374E55E}"/>
              </a:ext>
            </a:extLst>
          </p:cNvPr>
          <p:cNvSpPr>
            <a:spLocks noGrp="1"/>
          </p:cNvSpPr>
          <p:nvPr>
            <p:ph type="dt" sz="half" idx="10"/>
          </p:nvPr>
        </p:nvSpPr>
        <p:spPr/>
        <p:txBody>
          <a:bodyPr/>
          <a:lstStyle/>
          <a:p>
            <a:fld id="{5B838D7F-C601-A04E-9991-AEFB0E3EB3A7}" type="datetimeFigureOut">
              <a:rPr kumimoji="1" lang="zh-CN" altLang="en-US" smtClean="0"/>
              <a:t>2024/11/18</a:t>
            </a:fld>
            <a:endParaRPr kumimoji="1" lang="zh-CN" altLang="en-US"/>
          </a:p>
        </p:txBody>
      </p:sp>
      <p:sp>
        <p:nvSpPr>
          <p:cNvPr id="5" name="页脚占位符 4">
            <a:extLst>
              <a:ext uri="{FF2B5EF4-FFF2-40B4-BE49-F238E27FC236}">
                <a16:creationId xmlns:a16="http://schemas.microsoft.com/office/drawing/2014/main" id="{90302324-14E0-E445-9F49-D6C6761D00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2572F2F-5AB3-4D43-85C4-243A6DCCC4D5}"/>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78033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DBAE4-D610-B540-ABDE-D44D4AE457C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467FCBF-E176-1541-A09A-4238A8BE59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98E8CDB-44EB-414F-B63E-DA1E14B1E77F}"/>
              </a:ext>
            </a:extLst>
          </p:cNvPr>
          <p:cNvSpPr>
            <a:spLocks noGrp="1"/>
          </p:cNvSpPr>
          <p:nvPr>
            <p:ph type="dt" sz="half" idx="10"/>
          </p:nvPr>
        </p:nvSpPr>
        <p:spPr/>
        <p:txBody>
          <a:bodyPr/>
          <a:lstStyle/>
          <a:p>
            <a:fld id="{5B838D7F-C601-A04E-9991-AEFB0E3EB3A7}" type="datetimeFigureOut">
              <a:rPr kumimoji="1" lang="zh-CN" altLang="en-US" smtClean="0"/>
              <a:t>2024/11/18</a:t>
            </a:fld>
            <a:endParaRPr kumimoji="1" lang="zh-CN" altLang="en-US"/>
          </a:p>
        </p:txBody>
      </p:sp>
      <p:sp>
        <p:nvSpPr>
          <p:cNvPr id="5" name="页脚占位符 4">
            <a:extLst>
              <a:ext uri="{FF2B5EF4-FFF2-40B4-BE49-F238E27FC236}">
                <a16:creationId xmlns:a16="http://schemas.microsoft.com/office/drawing/2014/main" id="{9A5C5244-77E3-2043-AF56-264E96CFE1E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68B8585-0792-614C-A697-2989A0E1BB9D}"/>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402925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72290-43A4-3648-AC80-18422BF8903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41E57C1-7EE7-C843-90A3-78DB927BE98B}"/>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7D2E616-3C99-5A46-9335-00FB157EA3A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5F55B77-B9E8-6549-9FC1-065E393B2E56}"/>
              </a:ext>
            </a:extLst>
          </p:cNvPr>
          <p:cNvSpPr>
            <a:spLocks noGrp="1"/>
          </p:cNvSpPr>
          <p:nvPr>
            <p:ph type="dt" sz="half" idx="10"/>
          </p:nvPr>
        </p:nvSpPr>
        <p:spPr/>
        <p:txBody>
          <a:bodyPr/>
          <a:lstStyle/>
          <a:p>
            <a:fld id="{5B838D7F-C601-A04E-9991-AEFB0E3EB3A7}" type="datetimeFigureOut">
              <a:rPr kumimoji="1" lang="zh-CN" altLang="en-US" smtClean="0"/>
              <a:t>2024/11/18</a:t>
            </a:fld>
            <a:endParaRPr kumimoji="1" lang="zh-CN" altLang="en-US"/>
          </a:p>
        </p:txBody>
      </p:sp>
      <p:sp>
        <p:nvSpPr>
          <p:cNvPr id="6" name="页脚占位符 5">
            <a:extLst>
              <a:ext uri="{FF2B5EF4-FFF2-40B4-BE49-F238E27FC236}">
                <a16:creationId xmlns:a16="http://schemas.microsoft.com/office/drawing/2014/main" id="{A7D839E9-7E15-DE43-BEE5-B6BE1F695A1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A19A144-0A60-A745-8C9B-B087006ADF84}"/>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303380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2707F-7D47-2644-9B65-EF249EA00C4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77F1D95-C617-C244-8DA6-1390B4226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710303A-3F2B-3A49-A82A-89B83A504BA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4A65F01F-59CC-754E-BF58-C41163CB19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8F4AD7A-9F7F-984B-8E76-252F5C5F8EB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A2E15E9-520F-1348-8894-028648AEAA80}"/>
              </a:ext>
            </a:extLst>
          </p:cNvPr>
          <p:cNvSpPr>
            <a:spLocks noGrp="1"/>
          </p:cNvSpPr>
          <p:nvPr>
            <p:ph type="dt" sz="half" idx="10"/>
          </p:nvPr>
        </p:nvSpPr>
        <p:spPr/>
        <p:txBody>
          <a:bodyPr/>
          <a:lstStyle/>
          <a:p>
            <a:fld id="{5B838D7F-C601-A04E-9991-AEFB0E3EB3A7}" type="datetimeFigureOut">
              <a:rPr kumimoji="1" lang="zh-CN" altLang="en-US" smtClean="0"/>
              <a:t>2024/11/18</a:t>
            </a:fld>
            <a:endParaRPr kumimoji="1" lang="zh-CN" altLang="en-US"/>
          </a:p>
        </p:txBody>
      </p:sp>
      <p:sp>
        <p:nvSpPr>
          <p:cNvPr id="8" name="页脚占位符 7">
            <a:extLst>
              <a:ext uri="{FF2B5EF4-FFF2-40B4-BE49-F238E27FC236}">
                <a16:creationId xmlns:a16="http://schemas.microsoft.com/office/drawing/2014/main" id="{85DF0A15-0D35-0345-B123-F093E260D816}"/>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F0D7BE0-1CFE-9341-8E4D-EF84392181BA}"/>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01870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6548A7-789D-8544-84AE-A78D499D3C9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50081A3-22A1-924C-8933-2E70E194ADF3}"/>
              </a:ext>
            </a:extLst>
          </p:cNvPr>
          <p:cNvSpPr>
            <a:spLocks noGrp="1"/>
          </p:cNvSpPr>
          <p:nvPr>
            <p:ph type="dt" sz="half" idx="10"/>
          </p:nvPr>
        </p:nvSpPr>
        <p:spPr/>
        <p:txBody>
          <a:bodyPr/>
          <a:lstStyle/>
          <a:p>
            <a:fld id="{530820CF-B880-4189-942D-D702A7CBA730}" type="datetimeFigureOut">
              <a:rPr lang="zh-CN" altLang="en-US" smtClean="0"/>
              <a:t>2024/11/18</a:t>
            </a:fld>
            <a:endParaRPr lang="zh-CN" altLang="en-US"/>
          </a:p>
        </p:txBody>
      </p:sp>
      <p:sp>
        <p:nvSpPr>
          <p:cNvPr id="4" name="页脚占位符 3">
            <a:extLst>
              <a:ext uri="{FF2B5EF4-FFF2-40B4-BE49-F238E27FC236}">
                <a16:creationId xmlns:a16="http://schemas.microsoft.com/office/drawing/2014/main" id="{6AF810A1-4B83-FA4B-9399-EE573CBD8A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D5E9EB4-37A0-D541-BF98-2D94FF8967E6}"/>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649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D80BE1-CEAD-8942-94F6-E79BDB072CD5}"/>
              </a:ext>
            </a:extLst>
          </p:cNvPr>
          <p:cNvSpPr>
            <a:spLocks noGrp="1"/>
          </p:cNvSpPr>
          <p:nvPr>
            <p:ph type="dt" sz="half" idx="10"/>
          </p:nvPr>
        </p:nvSpPr>
        <p:spPr/>
        <p:txBody>
          <a:bodyPr/>
          <a:lstStyle/>
          <a:p>
            <a:fld id="{530820CF-B880-4189-942D-D702A7CBA730}" type="datetimeFigureOut">
              <a:rPr lang="zh-CN" altLang="en-US" smtClean="0"/>
              <a:t>2024/11/18</a:t>
            </a:fld>
            <a:endParaRPr lang="zh-CN" altLang="en-US"/>
          </a:p>
        </p:txBody>
      </p:sp>
      <p:sp>
        <p:nvSpPr>
          <p:cNvPr id="3" name="页脚占位符 2">
            <a:extLst>
              <a:ext uri="{FF2B5EF4-FFF2-40B4-BE49-F238E27FC236}">
                <a16:creationId xmlns:a16="http://schemas.microsoft.com/office/drawing/2014/main" id="{5EBDFB2A-3BB3-804D-8646-A2A0D2C83E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A11A5F4-AA57-1144-A623-3A0F48C6FAF4}"/>
              </a:ext>
            </a:extLst>
          </p:cNvPr>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9989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CD430-48C7-D347-A4F8-BC502101CFD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058B230-2E26-A540-9267-69132C3786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6CCB6C8-AAD8-2B46-9F30-B09E6EFB35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0FCEDB8-AFE5-A345-A665-E1E7981598C6}"/>
              </a:ext>
            </a:extLst>
          </p:cNvPr>
          <p:cNvSpPr>
            <a:spLocks noGrp="1"/>
          </p:cNvSpPr>
          <p:nvPr>
            <p:ph type="dt" sz="half" idx="10"/>
          </p:nvPr>
        </p:nvSpPr>
        <p:spPr/>
        <p:txBody>
          <a:bodyPr/>
          <a:lstStyle/>
          <a:p>
            <a:fld id="{5B838D7F-C601-A04E-9991-AEFB0E3EB3A7}" type="datetimeFigureOut">
              <a:rPr kumimoji="1" lang="zh-CN" altLang="en-US" smtClean="0"/>
              <a:t>2024/11/18</a:t>
            </a:fld>
            <a:endParaRPr kumimoji="1" lang="zh-CN" altLang="en-US"/>
          </a:p>
        </p:txBody>
      </p:sp>
      <p:sp>
        <p:nvSpPr>
          <p:cNvPr id="6" name="页脚占位符 5">
            <a:extLst>
              <a:ext uri="{FF2B5EF4-FFF2-40B4-BE49-F238E27FC236}">
                <a16:creationId xmlns:a16="http://schemas.microsoft.com/office/drawing/2014/main" id="{F0E3ABEF-10D0-374C-93EB-2235F7AFF32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3AE97A9-5F0E-6546-B484-887F216EA6FB}"/>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276156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9DDF1-6528-5547-9552-E2CE95B6744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0C3C6A0-63C8-D24B-BA6B-8B5936B4E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DBBD2D2-0875-7040-85B6-752DC5A1C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ED047DE-5649-7C4A-A46F-83D8DFC46804}"/>
              </a:ext>
            </a:extLst>
          </p:cNvPr>
          <p:cNvSpPr>
            <a:spLocks noGrp="1"/>
          </p:cNvSpPr>
          <p:nvPr>
            <p:ph type="dt" sz="half" idx="10"/>
          </p:nvPr>
        </p:nvSpPr>
        <p:spPr/>
        <p:txBody>
          <a:bodyPr/>
          <a:lstStyle/>
          <a:p>
            <a:fld id="{5B838D7F-C601-A04E-9991-AEFB0E3EB3A7}" type="datetimeFigureOut">
              <a:rPr kumimoji="1" lang="zh-CN" altLang="en-US" smtClean="0"/>
              <a:t>2024/11/18</a:t>
            </a:fld>
            <a:endParaRPr kumimoji="1" lang="zh-CN" altLang="en-US"/>
          </a:p>
        </p:txBody>
      </p:sp>
      <p:sp>
        <p:nvSpPr>
          <p:cNvPr id="6" name="页脚占位符 5">
            <a:extLst>
              <a:ext uri="{FF2B5EF4-FFF2-40B4-BE49-F238E27FC236}">
                <a16:creationId xmlns:a16="http://schemas.microsoft.com/office/drawing/2014/main" id="{AF84E58D-D5D4-EC46-8805-6FDDCB0BEC2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4F931D1-B2B5-8F47-9ED7-53BA9E928CA5}"/>
              </a:ext>
            </a:extLst>
          </p:cNvPr>
          <p:cNvSpPr>
            <a:spLocks noGrp="1"/>
          </p:cNvSpPr>
          <p:nvPr>
            <p:ph type="sldNum" sz="quarter" idx="12"/>
          </p:nvPr>
        </p:nvSpPr>
        <p:spPr/>
        <p:txBody>
          <a:bodyPr/>
          <a:lstStyle/>
          <a:p>
            <a:fld id="{1CEE85A6-C9FF-3B43-91E6-FBF0C10872E9}" type="slidenum">
              <a:rPr kumimoji="1" lang="zh-CN" altLang="en-US" smtClean="0"/>
              <a:t>‹#›</a:t>
            </a:fld>
            <a:endParaRPr kumimoji="1" lang="zh-CN" altLang="en-US"/>
          </a:p>
        </p:txBody>
      </p:sp>
    </p:spTree>
    <p:extLst>
      <p:ext uri="{BB962C8B-B14F-4D97-AF65-F5344CB8AC3E}">
        <p14:creationId xmlns:p14="http://schemas.microsoft.com/office/powerpoint/2010/main" val="418713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0D41A14-93F9-024E-A2F5-F0C0D22D36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437A724-FAC4-FD4B-8C86-BD116A287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7E5E95-9484-8647-B6C3-239FCFDC4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38D7F-C601-A04E-9991-AEFB0E3EB3A7}" type="datetimeFigureOut">
              <a:rPr kumimoji="1" lang="zh-CN" altLang="en-US" smtClean="0"/>
              <a:t>2024/11/18</a:t>
            </a:fld>
            <a:endParaRPr kumimoji="1" lang="zh-CN" altLang="en-US"/>
          </a:p>
        </p:txBody>
      </p:sp>
      <p:sp>
        <p:nvSpPr>
          <p:cNvPr id="5" name="页脚占位符 4">
            <a:extLst>
              <a:ext uri="{FF2B5EF4-FFF2-40B4-BE49-F238E27FC236}">
                <a16:creationId xmlns:a16="http://schemas.microsoft.com/office/drawing/2014/main" id="{0EE61DC8-15CA-FE4A-BBD8-2B73EA1B78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6121EA1-4A25-F44F-B5A6-D295DA0AF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E85A6-C9FF-3B43-91E6-FBF0C10872E9}" type="slidenum">
              <a:rPr kumimoji="1" lang="zh-CN" altLang="en-US" smtClean="0"/>
              <a:t>‹#›</a:t>
            </a:fld>
            <a:endParaRPr kumimoji="1" lang="zh-CN" altLang="en-US"/>
          </a:p>
        </p:txBody>
      </p:sp>
      <p:cxnSp>
        <p:nvCxnSpPr>
          <p:cNvPr id="11" name="直接连接符 30">
            <a:extLst>
              <a:ext uri="{FF2B5EF4-FFF2-40B4-BE49-F238E27FC236}">
                <a16:creationId xmlns:a16="http://schemas.microsoft.com/office/drawing/2014/main" id="{81181929-B1D0-F547-819B-515184CA37AC}"/>
              </a:ext>
            </a:extLst>
          </p:cNvPr>
          <p:cNvCxnSpPr>
            <a:cxnSpLocks/>
          </p:cNvCxnSpPr>
          <p:nvPr userDrawn="1"/>
        </p:nvCxnSpPr>
        <p:spPr>
          <a:xfrm>
            <a:off x="335360" y="836712"/>
            <a:ext cx="1149145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151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7" r:id="rId13"/>
    <p:sldLayoutId id="2147483698" r:id="rId14"/>
    <p:sldLayoutId id="2147483699" r:id="rId15"/>
    <p:sldLayoutId id="214748370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6" name="矩形 5"/>
          <p:cNvSpPr/>
          <p:nvPr userDrawn="1"/>
        </p:nvSpPr>
        <p:spPr bwMode="auto">
          <a:xfrm>
            <a:off x="2" y="0"/>
            <a:ext cx="12192000" cy="6858000"/>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t" anchorCtr="0" compatLnSpc="1">
            <a:prstTxWarp prst="textNoShape">
              <a:avLst/>
            </a:prstTxWarp>
          </a:bodyPr>
          <a:lstStyle/>
          <a:p>
            <a:pPr>
              <a:buClr>
                <a:srgbClr val="CC9900"/>
              </a:buClr>
              <a:buFont typeface="Wingdings" pitchFamily="2" charset="2"/>
              <a:buChar char="n"/>
            </a:pPr>
            <a:endParaRPr lang="zh-CN" altLang="en-US" sz="2160" b="0">
              <a:solidFill>
                <a:srgbClr val="000000"/>
              </a:solidFill>
              <a:latin typeface="Arial" charset="0"/>
              <a:ea typeface="宋体" charset="-122"/>
            </a:endParaRPr>
          </a:p>
        </p:txBody>
      </p:sp>
    </p:spTree>
    <p:extLst>
      <p:ext uri="{BB962C8B-B14F-4D97-AF65-F5344CB8AC3E}">
        <p14:creationId xmlns:p14="http://schemas.microsoft.com/office/powerpoint/2010/main" val="928677723"/>
      </p:ext>
    </p:extLst>
  </p:cSld>
  <p:clrMap bg1="lt1" tx1="dk1" bg2="lt2" tx2="dk2" accent1="accent1" accent2="accent2" accent3="accent3" accent4="accent4" accent5="accent5" accent6="accent6" hlink="hlink" folHlink="folHlink"/>
  <p:sldLayoutIdLst>
    <p:sldLayoutId id="2147483696" r:id="rId1"/>
  </p:sldLayoutIdLst>
  <p:transition>
    <p:fade/>
  </p:transition>
  <p:txStyles>
    <p:titleStyle>
      <a:lvl1pPr algn="ctr" defTabSz="961961" rtl="0" eaLnBrk="0" fontAlgn="base" hangingPunct="0">
        <a:spcBef>
          <a:spcPct val="0"/>
        </a:spcBef>
        <a:spcAft>
          <a:spcPct val="0"/>
        </a:spcAft>
        <a:defRPr sz="4560">
          <a:solidFill>
            <a:schemeClr val="tx2"/>
          </a:solidFill>
          <a:latin typeface="+mj-lt"/>
          <a:ea typeface="+mj-ea"/>
          <a:cs typeface="+mj-cs"/>
        </a:defRPr>
      </a:lvl1pPr>
      <a:lvl2pPr algn="ctr" defTabSz="961961" rtl="0" eaLnBrk="0" fontAlgn="base" hangingPunct="0">
        <a:spcBef>
          <a:spcPct val="0"/>
        </a:spcBef>
        <a:spcAft>
          <a:spcPct val="0"/>
        </a:spcAft>
        <a:defRPr sz="4560">
          <a:solidFill>
            <a:schemeClr val="tx2"/>
          </a:solidFill>
          <a:latin typeface="Arial" charset="0"/>
          <a:ea typeface="宋体" pitchFamily="2" charset="-122"/>
        </a:defRPr>
      </a:lvl2pPr>
      <a:lvl3pPr algn="ctr" defTabSz="961961" rtl="0" eaLnBrk="0" fontAlgn="base" hangingPunct="0">
        <a:spcBef>
          <a:spcPct val="0"/>
        </a:spcBef>
        <a:spcAft>
          <a:spcPct val="0"/>
        </a:spcAft>
        <a:defRPr sz="4560">
          <a:solidFill>
            <a:schemeClr val="tx2"/>
          </a:solidFill>
          <a:latin typeface="Arial" charset="0"/>
          <a:ea typeface="宋体" pitchFamily="2" charset="-122"/>
        </a:defRPr>
      </a:lvl3pPr>
      <a:lvl4pPr algn="ctr" defTabSz="961961" rtl="0" eaLnBrk="0" fontAlgn="base" hangingPunct="0">
        <a:spcBef>
          <a:spcPct val="0"/>
        </a:spcBef>
        <a:spcAft>
          <a:spcPct val="0"/>
        </a:spcAft>
        <a:defRPr sz="4560">
          <a:solidFill>
            <a:schemeClr val="tx2"/>
          </a:solidFill>
          <a:latin typeface="Arial" charset="0"/>
          <a:ea typeface="宋体" pitchFamily="2" charset="-122"/>
        </a:defRPr>
      </a:lvl4pPr>
      <a:lvl5pPr algn="ctr" defTabSz="961961" rtl="0" eaLnBrk="0" fontAlgn="base" hangingPunct="0">
        <a:spcBef>
          <a:spcPct val="0"/>
        </a:spcBef>
        <a:spcAft>
          <a:spcPct val="0"/>
        </a:spcAft>
        <a:defRPr sz="4560">
          <a:solidFill>
            <a:schemeClr val="tx2"/>
          </a:solidFill>
          <a:latin typeface="Arial" charset="0"/>
          <a:ea typeface="宋体" pitchFamily="2" charset="-122"/>
        </a:defRPr>
      </a:lvl5pPr>
      <a:lvl6pPr marL="548604" algn="ctr" defTabSz="961961" rtl="0" fontAlgn="base">
        <a:spcBef>
          <a:spcPct val="0"/>
        </a:spcBef>
        <a:spcAft>
          <a:spcPct val="0"/>
        </a:spcAft>
        <a:defRPr sz="4560">
          <a:solidFill>
            <a:schemeClr val="tx2"/>
          </a:solidFill>
          <a:latin typeface="Arial" charset="0"/>
          <a:ea typeface="宋体" pitchFamily="2" charset="-122"/>
        </a:defRPr>
      </a:lvl6pPr>
      <a:lvl7pPr marL="1097206" algn="ctr" defTabSz="961961" rtl="0" fontAlgn="base">
        <a:spcBef>
          <a:spcPct val="0"/>
        </a:spcBef>
        <a:spcAft>
          <a:spcPct val="0"/>
        </a:spcAft>
        <a:defRPr sz="4560">
          <a:solidFill>
            <a:schemeClr val="tx2"/>
          </a:solidFill>
          <a:latin typeface="Arial" charset="0"/>
          <a:ea typeface="宋体" pitchFamily="2" charset="-122"/>
        </a:defRPr>
      </a:lvl7pPr>
      <a:lvl8pPr marL="1645811" algn="ctr" defTabSz="961961" rtl="0" fontAlgn="base">
        <a:spcBef>
          <a:spcPct val="0"/>
        </a:spcBef>
        <a:spcAft>
          <a:spcPct val="0"/>
        </a:spcAft>
        <a:defRPr sz="4560">
          <a:solidFill>
            <a:schemeClr val="tx2"/>
          </a:solidFill>
          <a:latin typeface="Arial" charset="0"/>
          <a:ea typeface="宋体" pitchFamily="2" charset="-122"/>
        </a:defRPr>
      </a:lvl8pPr>
      <a:lvl9pPr marL="2194414" algn="ctr" defTabSz="961961" rtl="0" fontAlgn="base">
        <a:spcBef>
          <a:spcPct val="0"/>
        </a:spcBef>
        <a:spcAft>
          <a:spcPct val="0"/>
        </a:spcAft>
        <a:defRPr sz="4560">
          <a:solidFill>
            <a:schemeClr val="tx2"/>
          </a:solidFill>
          <a:latin typeface="Arial" charset="0"/>
          <a:ea typeface="宋体" pitchFamily="2" charset="-122"/>
        </a:defRPr>
      </a:lvl9pPr>
    </p:titleStyle>
    <p:bodyStyle>
      <a:lvl1pPr marL="360022" indent="-360022" algn="l" defTabSz="961961" rtl="0" eaLnBrk="0" fontAlgn="base" hangingPunct="0">
        <a:spcBef>
          <a:spcPct val="20000"/>
        </a:spcBef>
        <a:spcAft>
          <a:spcPct val="0"/>
        </a:spcAft>
        <a:buChar char="•"/>
        <a:defRPr sz="3360">
          <a:solidFill>
            <a:schemeClr val="tx1"/>
          </a:solidFill>
          <a:latin typeface="+mn-lt"/>
          <a:ea typeface="+mn-ea"/>
          <a:cs typeface="+mn-cs"/>
        </a:defRPr>
      </a:lvl1pPr>
      <a:lvl2pPr marL="782904" indent="-300970" algn="l" defTabSz="961961" rtl="0" eaLnBrk="0" fontAlgn="base" hangingPunct="0">
        <a:spcBef>
          <a:spcPct val="20000"/>
        </a:spcBef>
        <a:spcAft>
          <a:spcPct val="0"/>
        </a:spcAft>
        <a:buChar char="–"/>
        <a:defRPr sz="3000">
          <a:solidFill>
            <a:schemeClr val="tx1"/>
          </a:solidFill>
          <a:latin typeface="+mn-lt"/>
          <a:ea typeface="+mn-ea"/>
        </a:defRPr>
      </a:lvl2pPr>
      <a:lvl3pPr marL="1203880" indent="-241920" algn="l" defTabSz="961961" rtl="0" eaLnBrk="0" fontAlgn="base" hangingPunct="0">
        <a:spcBef>
          <a:spcPct val="20000"/>
        </a:spcBef>
        <a:spcAft>
          <a:spcPct val="0"/>
        </a:spcAft>
        <a:buChar char="•"/>
        <a:defRPr sz="2639">
          <a:solidFill>
            <a:schemeClr val="tx1"/>
          </a:solidFill>
          <a:latin typeface="+mn-lt"/>
          <a:ea typeface="+mn-ea"/>
        </a:defRPr>
      </a:lvl3pPr>
      <a:lvl4pPr marL="1682003" indent="-240014" algn="l" defTabSz="961961" rtl="0" eaLnBrk="0" fontAlgn="base" hangingPunct="0">
        <a:spcBef>
          <a:spcPct val="20000"/>
        </a:spcBef>
        <a:spcAft>
          <a:spcPct val="0"/>
        </a:spcAft>
        <a:buChar char="–"/>
        <a:defRPr sz="2040">
          <a:solidFill>
            <a:schemeClr val="tx1"/>
          </a:solidFill>
          <a:latin typeface="+mn-lt"/>
          <a:ea typeface="+mn-ea"/>
        </a:defRPr>
      </a:lvl4pPr>
      <a:lvl5pPr marL="2163935" indent="-241920" algn="l" defTabSz="961961" rtl="0" eaLnBrk="0" fontAlgn="base" hangingPunct="0">
        <a:spcBef>
          <a:spcPct val="20000"/>
        </a:spcBef>
        <a:spcAft>
          <a:spcPct val="0"/>
        </a:spcAft>
        <a:buChar char="»"/>
        <a:defRPr sz="2040">
          <a:solidFill>
            <a:schemeClr val="tx1"/>
          </a:solidFill>
          <a:latin typeface="+mn-lt"/>
          <a:ea typeface="+mn-ea"/>
        </a:defRPr>
      </a:lvl5pPr>
      <a:lvl6pPr marL="2712539" indent="-241920" algn="l" defTabSz="961961" rtl="0" fontAlgn="base">
        <a:spcBef>
          <a:spcPct val="20000"/>
        </a:spcBef>
        <a:spcAft>
          <a:spcPct val="0"/>
        </a:spcAft>
        <a:buChar char="»"/>
        <a:defRPr sz="2040">
          <a:solidFill>
            <a:schemeClr val="tx1"/>
          </a:solidFill>
          <a:latin typeface="+mn-lt"/>
          <a:ea typeface="+mn-ea"/>
        </a:defRPr>
      </a:lvl6pPr>
      <a:lvl7pPr marL="3261140" indent="-241920" algn="l" defTabSz="961961" rtl="0" fontAlgn="base">
        <a:spcBef>
          <a:spcPct val="20000"/>
        </a:spcBef>
        <a:spcAft>
          <a:spcPct val="0"/>
        </a:spcAft>
        <a:buChar char="»"/>
        <a:defRPr sz="2040">
          <a:solidFill>
            <a:schemeClr val="tx1"/>
          </a:solidFill>
          <a:latin typeface="+mn-lt"/>
          <a:ea typeface="+mn-ea"/>
        </a:defRPr>
      </a:lvl7pPr>
      <a:lvl8pPr marL="3809746" indent="-241920" algn="l" defTabSz="961961" rtl="0" fontAlgn="base">
        <a:spcBef>
          <a:spcPct val="20000"/>
        </a:spcBef>
        <a:spcAft>
          <a:spcPct val="0"/>
        </a:spcAft>
        <a:buChar char="»"/>
        <a:defRPr sz="2040">
          <a:solidFill>
            <a:schemeClr val="tx1"/>
          </a:solidFill>
          <a:latin typeface="+mn-lt"/>
          <a:ea typeface="+mn-ea"/>
        </a:defRPr>
      </a:lvl8pPr>
      <a:lvl9pPr marL="4358347" indent="-241920" algn="l" defTabSz="961961" rtl="0" fontAlgn="base">
        <a:spcBef>
          <a:spcPct val="20000"/>
        </a:spcBef>
        <a:spcAft>
          <a:spcPct val="0"/>
        </a:spcAft>
        <a:buChar char="»"/>
        <a:defRPr sz="2040">
          <a:solidFill>
            <a:schemeClr val="tx1"/>
          </a:solidFill>
          <a:latin typeface="+mn-lt"/>
          <a:ea typeface="+mn-ea"/>
        </a:defRPr>
      </a:lvl9pPr>
    </p:bodyStyle>
    <p:otherStyle>
      <a:defPPr>
        <a:defRPr lang="zh-CN"/>
      </a:defPPr>
      <a:lvl1pPr marL="0" algn="l" defTabSz="1097206" rtl="0" eaLnBrk="1" latinLnBrk="0" hangingPunct="1">
        <a:defRPr sz="2160" kern="1200">
          <a:solidFill>
            <a:schemeClr val="tx1"/>
          </a:solidFill>
          <a:latin typeface="+mn-lt"/>
          <a:ea typeface="+mn-ea"/>
          <a:cs typeface="+mn-cs"/>
        </a:defRPr>
      </a:lvl1pPr>
      <a:lvl2pPr marL="548604" algn="l" defTabSz="1097206" rtl="0" eaLnBrk="1" latinLnBrk="0" hangingPunct="1">
        <a:defRPr sz="2160" kern="1200">
          <a:solidFill>
            <a:schemeClr val="tx1"/>
          </a:solidFill>
          <a:latin typeface="+mn-lt"/>
          <a:ea typeface="+mn-ea"/>
          <a:cs typeface="+mn-cs"/>
        </a:defRPr>
      </a:lvl2pPr>
      <a:lvl3pPr marL="1097206" algn="l" defTabSz="1097206" rtl="0" eaLnBrk="1" latinLnBrk="0" hangingPunct="1">
        <a:defRPr sz="2160" kern="1200">
          <a:solidFill>
            <a:schemeClr val="tx1"/>
          </a:solidFill>
          <a:latin typeface="+mn-lt"/>
          <a:ea typeface="+mn-ea"/>
          <a:cs typeface="+mn-cs"/>
        </a:defRPr>
      </a:lvl3pPr>
      <a:lvl4pPr marL="1645811" algn="l" defTabSz="1097206" rtl="0" eaLnBrk="1" latinLnBrk="0" hangingPunct="1">
        <a:defRPr sz="2160" kern="1200">
          <a:solidFill>
            <a:schemeClr val="tx1"/>
          </a:solidFill>
          <a:latin typeface="+mn-lt"/>
          <a:ea typeface="+mn-ea"/>
          <a:cs typeface="+mn-cs"/>
        </a:defRPr>
      </a:lvl4pPr>
      <a:lvl5pPr marL="2194414" algn="l" defTabSz="1097206" rtl="0" eaLnBrk="1" latinLnBrk="0" hangingPunct="1">
        <a:defRPr sz="2160" kern="1200">
          <a:solidFill>
            <a:schemeClr val="tx1"/>
          </a:solidFill>
          <a:latin typeface="+mn-lt"/>
          <a:ea typeface="+mn-ea"/>
          <a:cs typeface="+mn-cs"/>
        </a:defRPr>
      </a:lvl5pPr>
      <a:lvl6pPr marL="2743016" algn="l" defTabSz="1097206" rtl="0" eaLnBrk="1" latinLnBrk="0" hangingPunct="1">
        <a:defRPr sz="2160" kern="1200">
          <a:solidFill>
            <a:schemeClr val="tx1"/>
          </a:solidFill>
          <a:latin typeface="+mn-lt"/>
          <a:ea typeface="+mn-ea"/>
          <a:cs typeface="+mn-cs"/>
        </a:defRPr>
      </a:lvl6pPr>
      <a:lvl7pPr marL="3291619" algn="l" defTabSz="1097206" rtl="0" eaLnBrk="1" latinLnBrk="0" hangingPunct="1">
        <a:defRPr sz="2160" kern="1200">
          <a:solidFill>
            <a:schemeClr val="tx1"/>
          </a:solidFill>
          <a:latin typeface="+mn-lt"/>
          <a:ea typeface="+mn-ea"/>
          <a:cs typeface="+mn-cs"/>
        </a:defRPr>
      </a:lvl7pPr>
      <a:lvl8pPr marL="3840222" algn="l" defTabSz="1097206" rtl="0" eaLnBrk="1" latinLnBrk="0" hangingPunct="1">
        <a:defRPr sz="2160" kern="1200">
          <a:solidFill>
            <a:schemeClr val="tx1"/>
          </a:solidFill>
          <a:latin typeface="+mn-lt"/>
          <a:ea typeface="+mn-ea"/>
          <a:cs typeface="+mn-cs"/>
        </a:defRPr>
      </a:lvl8pPr>
      <a:lvl9pPr marL="4388825" algn="l" defTabSz="1097206"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wang@sei.ecnu.edu.cn"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113.jpeg"/></Relationships>
</file>

<file path=ppt/slides/_rels/slide12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116.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67.emf"/><Relationship Id="rId4" Type="http://schemas.openxmlformats.org/officeDocument/2006/relationships/oleObject" Target="../embeddings/oleObject1.bin"/></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70.png"/><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80.png"/><Relationship Id="rId4" Type="http://schemas.openxmlformats.org/officeDocument/2006/relationships/image" Target="../media/image7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1269896" y="1809945"/>
            <a:ext cx="9664803" cy="3930455"/>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8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Computer Networks</a:t>
            </a:r>
            <a:endParaRPr lang="en-US" altLang="zh-CN" sz="4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800" dirty="0">
              <a:latin typeface="Arial" panose="020B0604020202020204" pitchFamily="34" charset="0"/>
              <a:ea typeface="微软雅黑" pitchFamily="34" charset="-122"/>
              <a:cs typeface="Arial" panose="020B0604020202020204" pitchFamily="34" charset="0"/>
            </a:endParaRPr>
          </a:p>
          <a:p>
            <a:endParaRPr lang="en-US" altLang="zh-CN" sz="2800" dirty="0">
              <a:latin typeface="Arial" panose="020B0604020202020204" pitchFamily="34" charset="0"/>
              <a:ea typeface="微软雅黑" pitchFamily="34" charset="-122"/>
              <a:cs typeface="Arial" panose="020B0604020202020204" pitchFamily="34" charset="0"/>
            </a:endParaRPr>
          </a:p>
          <a:p>
            <a:endParaRPr lang="en-US" altLang="zh-CN" sz="2800" dirty="0">
              <a:latin typeface="Arial" panose="020B0604020202020204" pitchFamily="34" charset="0"/>
              <a:ea typeface="微软雅黑" pitchFamily="34" charset="-122"/>
              <a:cs typeface="Arial" panose="020B0604020202020204" pitchFamily="34" charset="0"/>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王廷</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华东师范大学 软件工程学院</a:t>
            </a:r>
            <a:br>
              <a:rPr lang="en-US" altLang="zh-CN" sz="2000" dirty="0">
                <a:solidFill>
                  <a:schemeClr val="accent1">
                    <a:lumMod val="75000"/>
                  </a:schemeClr>
                </a:solidFill>
                <a:latin typeface="微软雅黑" panose="020B0503020204020204" pitchFamily="34" charset="-122"/>
                <a:ea typeface="微软雅黑" panose="020B0503020204020204" pitchFamily="34" charset="-122"/>
              </a:rPr>
            </a:b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Email: </a:t>
            </a:r>
            <a:r>
              <a:rPr lang="en-US" altLang="zh-CN" sz="2000" dirty="0">
                <a:solidFill>
                  <a:schemeClr val="accent1">
                    <a:lumMod val="75000"/>
                  </a:schemeClr>
                </a:solidFill>
                <a:latin typeface="微软雅黑" panose="020B0503020204020204" pitchFamily="34" charset="-122"/>
                <a:ea typeface="微软雅黑" panose="020B0503020204020204" pitchFamily="34" charset="-122"/>
                <a:hlinkClick r:id="rId3"/>
              </a:rPr>
              <a:t>twang@sei.ecnu.edu.cn</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Office: </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理科大楼</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B1116</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室</a:t>
            </a:r>
          </a:p>
        </p:txBody>
      </p:sp>
      <p:pic>
        <p:nvPicPr>
          <p:cNvPr id="2" name="Picture 2">
            <a:extLst>
              <a:ext uri="{FF2B5EF4-FFF2-40B4-BE49-F238E27FC236}">
                <a16:creationId xmlns:a16="http://schemas.microsoft.com/office/drawing/2014/main" id="{2A91224E-8D99-478D-9B94-A1B66880B3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72"/>
          <a:stretch/>
        </p:blipFill>
        <p:spPr bwMode="auto">
          <a:xfrm>
            <a:off x="263843" y="1"/>
            <a:ext cx="2388870" cy="811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Grp="1" noChangeArrowheads="1"/>
          </p:cNvSpPr>
          <p:nvPr>
            <p:ph idx="1"/>
          </p:nvPr>
        </p:nvSpPr>
        <p:spPr>
          <a:xfrm>
            <a:off x="659075" y="961125"/>
            <a:ext cx="10832555" cy="1891499"/>
          </a:xfrm>
        </p:spPr>
        <p:txBody>
          <a:bodyPr>
            <a:normAutofit fontScale="85000" lnSpcReduction="20000"/>
          </a:bodyPr>
          <a:lstStyle/>
          <a:p>
            <a:pPr>
              <a:lnSpc>
                <a:spcPct val="120000"/>
              </a:lnSpc>
            </a:pPr>
            <a:r>
              <a:rPr lang="en-US" altLang="zh-CN" dirty="0">
                <a:ea typeface="宋体" panose="02010600030101010101" pitchFamily="2" charset="-122"/>
              </a:rPr>
              <a:t>In pure ALOHA, users transmit frames whenever they have data; users retry after a random time for collisions</a:t>
            </a:r>
          </a:p>
          <a:p>
            <a:pPr lvl="1">
              <a:lnSpc>
                <a:spcPct val="120000"/>
              </a:lnSpc>
            </a:pPr>
            <a:r>
              <a:rPr lang="zh-CN" altLang="en-US" dirty="0">
                <a:ea typeface="宋体" panose="02010600030101010101" pitchFamily="2" charset="-122"/>
              </a:rPr>
              <a:t>每个站点只要有数据就可发送；通过信号反馈和检测信道来发现是否发送冲突；若冲突则等待一段随机时间，再重新发送</a:t>
            </a:r>
            <a:endParaRPr lang="en-US" altLang="zh-CN" dirty="0">
              <a:ea typeface="宋体" panose="02010600030101010101" pitchFamily="2" charset="-122"/>
            </a:endParaRPr>
          </a:p>
          <a:p>
            <a:pPr lvl="1">
              <a:lnSpc>
                <a:spcPct val="120000"/>
              </a:lnSpc>
            </a:pPr>
            <a:r>
              <a:rPr lang="en-US" altLang="zh-CN" dirty="0">
                <a:ea typeface="宋体" panose="02010600030101010101" pitchFamily="2" charset="-122"/>
              </a:rPr>
              <a:t>Efficient and low-delay under low load</a:t>
            </a:r>
          </a:p>
        </p:txBody>
      </p:sp>
      <p:grpSp>
        <p:nvGrpSpPr>
          <p:cNvPr id="12293" name="Group 14"/>
          <p:cNvGrpSpPr>
            <a:grpSpLocks/>
          </p:cNvGrpSpPr>
          <p:nvPr/>
        </p:nvGrpSpPr>
        <p:grpSpPr bwMode="auto">
          <a:xfrm>
            <a:off x="1230771" y="2791825"/>
            <a:ext cx="7605712" cy="3714750"/>
            <a:chOff x="928688" y="1638300"/>
            <a:chExt cx="7605712" cy="3714750"/>
          </a:xfrm>
        </p:grpSpPr>
        <p:pic>
          <p:nvPicPr>
            <p:cNvPr id="122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1638300"/>
              <a:ext cx="728662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Box 5"/>
            <p:cNvSpPr txBox="1">
              <a:spLocks noChangeArrowheads="1"/>
            </p:cNvSpPr>
            <p:nvPr/>
          </p:nvSpPr>
          <p:spPr bwMode="auto">
            <a:xfrm>
              <a:off x="1066800" y="48006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Collision</a:t>
              </a:r>
            </a:p>
          </p:txBody>
        </p:sp>
        <p:sp>
          <p:nvSpPr>
            <p:cNvPr id="12296" name="TextBox 6"/>
            <p:cNvSpPr txBox="1">
              <a:spLocks noChangeArrowheads="1"/>
            </p:cNvSpPr>
            <p:nvPr/>
          </p:nvSpPr>
          <p:spPr bwMode="auto">
            <a:xfrm>
              <a:off x="6705600" y="46482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Collision</a:t>
              </a:r>
            </a:p>
          </p:txBody>
        </p:sp>
        <p:sp>
          <p:nvSpPr>
            <p:cNvPr id="12297" name="Freeform 7"/>
            <p:cNvSpPr>
              <a:spLocks/>
            </p:cNvSpPr>
            <p:nvPr/>
          </p:nvSpPr>
          <p:spPr bwMode="auto">
            <a:xfrm>
              <a:off x="6624638" y="5021263"/>
              <a:ext cx="803275" cy="165100"/>
            </a:xfrm>
            <a:custGeom>
              <a:avLst/>
              <a:gdLst>
                <a:gd name="T0" fmla="*/ 810325 w 802106"/>
                <a:gd name="T1" fmla="*/ 31190 h 165768"/>
                <a:gd name="T2" fmla="*/ 340337 w 802106"/>
                <a:gd name="T3" fmla="*/ 155950 h 165768"/>
                <a:gd name="T4" fmla="*/ 0 w 802106"/>
                <a:gd name="T5" fmla="*/ 0 h 165768"/>
                <a:gd name="T6" fmla="*/ 0 w 802106"/>
                <a:gd name="T7" fmla="*/ 0 h 165768"/>
                <a:gd name="T8" fmla="*/ 0 60000 65536"/>
                <a:gd name="T9" fmla="*/ 0 60000 65536"/>
                <a:gd name="T10" fmla="*/ 0 60000 65536"/>
                <a:gd name="T11" fmla="*/ 0 60000 65536"/>
                <a:gd name="T12" fmla="*/ 0 w 802106"/>
                <a:gd name="T13" fmla="*/ 0 h 165768"/>
                <a:gd name="T14" fmla="*/ 802106 w 802106"/>
                <a:gd name="T15" fmla="*/ 165768 h 165768"/>
              </a:gdLst>
              <a:ahLst/>
              <a:cxnLst>
                <a:cxn ang="T8">
                  <a:pos x="T0" y="T1"/>
                </a:cxn>
                <a:cxn ang="T9">
                  <a:pos x="T2" y="T3"/>
                </a:cxn>
                <a:cxn ang="T10">
                  <a:pos x="T4" y="T5"/>
                </a:cxn>
                <a:cxn ang="T11">
                  <a:pos x="T6" y="T7"/>
                </a:cxn>
              </a:cxnLst>
              <a:rect l="T12" t="T13" r="T14" b="T15"/>
              <a:pathLst>
                <a:path w="802106" h="165768">
                  <a:moveTo>
                    <a:pt x="802106" y="32084"/>
                  </a:moveTo>
                  <a:cubicBezTo>
                    <a:pt x="636337" y="98926"/>
                    <a:pt x="470569" y="165768"/>
                    <a:pt x="336885" y="160421"/>
                  </a:cubicBezTo>
                  <a:cubicBezTo>
                    <a:pt x="203201" y="155074"/>
                    <a:pt x="0" y="0"/>
                    <a:pt x="0" y="0"/>
                  </a:cubicBezTo>
                </a:path>
              </a:pathLst>
            </a:custGeom>
            <a:noFill/>
            <a:ln w="1905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98" name="TextBox 8"/>
            <p:cNvSpPr txBox="1">
              <a:spLocks noChangeArrowheads="1"/>
            </p:cNvSpPr>
            <p:nvPr/>
          </p:nvSpPr>
          <p:spPr bwMode="auto">
            <a:xfrm>
              <a:off x="4038600" y="4800600"/>
              <a:ext cx="1447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Time</a:t>
              </a:r>
            </a:p>
          </p:txBody>
        </p:sp>
        <p:cxnSp>
          <p:nvCxnSpPr>
            <p:cNvPr id="12299" name="Straight Arrow Connector 10"/>
            <p:cNvCxnSpPr>
              <a:cxnSpLocks noChangeShapeType="1"/>
            </p:cNvCxnSpPr>
            <p:nvPr/>
          </p:nvCxnSpPr>
          <p:spPr bwMode="auto">
            <a:xfrm>
              <a:off x="4800600" y="4953000"/>
              <a:ext cx="838200" cy="1588"/>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2300" name="TextBox 12"/>
            <p:cNvSpPr txBox="1">
              <a:spLocks noChangeArrowheads="1"/>
            </p:cNvSpPr>
            <p:nvPr/>
          </p:nvSpPr>
          <p:spPr bwMode="auto">
            <a:xfrm>
              <a:off x="1066800" y="1752600"/>
              <a:ext cx="838200" cy="2892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User</a:t>
              </a:r>
            </a:p>
            <a:p>
              <a:pPr eaLnBrk="1" hangingPunct="1">
                <a:spcBef>
                  <a:spcPct val="0"/>
                </a:spcBef>
                <a:buClrTx/>
                <a:buFontTx/>
                <a:buNone/>
              </a:pPr>
              <a:endParaRPr lang="en-US" altLang="zh-CN" sz="1600">
                <a:ea typeface="宋体" panose="02010600030101010101" pitchFamily="2" charset="-122"/>
              </a:endParaRPr>
            </a:p>
            <a:p>
              <a:pPr eaLnBrk="1" hangingPunct="1">
                <a:spcBef>
                  <a:spcPct val="0"/>
                </a:spcBef>
                <a:buClrTx/>
                <a:buFontTx/>
                <a:buNone/>
              </a:pPr>
              <a:r>
                <a:rPr lang="en-US" altLang="zh-CN" sz="1600">
                  <a:ea typeface="宋体" panose="02010600030101010101" pitchFamily="2" charset="-122"/>
                </a:rPr>
                <a:t>A</a:t>
              </a:r>
            </a:p>
            <a:p>
              <a:pPr eaLnBrk="1" hangingPunct="1">
                <a:spcBef>
                  <a:spcPct val="0"/>
                </a:spcBef>
                <a:buClrTx/>
                <a:buFontTx/>
                <a:buNone/>
              </a:pPr>
              <a:endParaRPr lang="en-US" altLang="zh-CN" sz="1600">
                <a:ea typeface="宋体" panose="02010600030101010101" pitchFamily="2" charset="-122"/>
              </a:endParaRPr>
            </a:p>
            <a:p>
              <a:pPr eaLnBrk="1" hangingPunct="1">
                <a:spcBef>
                  <a:spcPct val="0"/>
                </a:spcBef>
                <a:buClrTx/>
                <a:buFontTx/>
                <a:buNone/>
              </a:pPr>
              <a:r>
                <a:rPr lang="en-US" altLang="zh-CN" sz="1600">
                  <a:ea typeface="宋体" panose="02010600030101010101" pitchFamily="2" charset="-122"/>
                </a:rPr>
                <a:t>B</a:t>
              </a:r>
            </a:p>
            <a:p>
              <a:pPr eaLnBrk="1" hangingPunct="1">
                <a:spcBef>
                  <a:spcPct val="0"/>
                </a:spcBef>
                <a:buClrTx/>
                <a:buFontTx/>
                <a:buNone/>
              </a:pPr>
              <a:endParaRPr lang="en-US" altLang="zh-CN" sz="1600">
                <a:ea typeface="宋体" panose="02010600030101010101" pitchFamily="2" charset="-122"/>
              </a:endParaRPr>
            </a:p>
            <a:p>
              <a:pPr eaLnBrk="1" hangingPunct="1">
                <a:spcBef>
                  <a:spcPct val="0"/>
                </a:spcBef>
                <a:buClrTx/>
                <a:buFontTx/>
                <a:buNone/>
              </a:pPr>
              <a:r>
                <a:rPr lang="en-US" altLang="zh-CN" sz="1600">
                  <a:ea typeface="宋体" panose="02010600030101010101" pitchFamily="2" charset="-122"/>
                </a:rPr>
                <a:t>C</a:t>
              </a:r>
            </a:p>
            <a:p>
              <a:pPr eaLnBrk="1" hangingPunct="1">
                <a:spcBef>
                  <a:spcPct val="0"/>
                </a:spcBef>
                <a:buClrTx/>
                <a:buFontTx/>
                <a:buNone/>
              </a:pPr>
              <a:endParaRPr lang="en-US" altLang="zh-CN" sz="1600">
                <a:ea typeface="宋体" panose="02010600030101010101" pitchFamily="2" charset="-122"/>
              </a:endParaRPr>
            </a:p>
            <a:p>
              <a:pPr eaLnBrk="1" hangingPunct="1">
                <a:spcBef>
                  <a:spcPct val="0"/>
                </a:spcBef>
                <a:buClrTx/>
                <a:buFontTx/>
                <a:buNone/>
              </a:pPr>
              <a:r>
                <a:rPr lang="en-US" altLang="zh-CN" sz="1600">
                  <a:ea typeface="宋体" panose="02010600030101010101" pitchFamily="2" charset="-122"/>
                </a:rPr>
                <a:t>D</a:t>
              </a:r>
            </a:p>
            <a:p>
              <a:pPr eaLnBrk="1" hangingPunct="1">
                <a:spcBef>
                  <a:spcPct val="0"/>
                </a:spcBef>
                <a:buClrTx/>
                <a:buFontTx/>
                <a:buNone/>
              </a:pPr>
              <a:endParaRPr lang="en-US" altLang="zh-CN" sz="1600">
                <a:ea typeface="宋体" panose="02010600030101010101" pitchFamily="2" charset="-122"/>
              </a:endParaRPr>
            </a:p>
            <a:p>
              <a:pPr eaLnBrk="1" hangingPunct="1">
                <a:spcBef>
                  <a:spcPct val="0"/>
                </a:spcBef>
                <a:buClrTx/>
                <a:buFontTx/>
                <a:buNone/>
              </a:pPr>
              <a:r>
                <a:rPr lang="en-US" altLang="zh-CN" sz="1600">
                  <a:ea typeface="宋体" panose="02010600030101010101" pitchFamily="2" charset="-122"/>
                </a:rPr>
                <a:t>E</a:t>
              </a:r>
            </a:p>
          </p:txBody>
        </p:sp>
      </p:gr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EDAAFB93-C6B0-487A-BAC2-F25CFB8C667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Pure ALOHA</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B3BE0310-729F-46F0-A69F-3643110B6854}"/>
              </a:ext>
            </a:extLst>
          </p:cNvPr>
          <p:cNvSpPr txBox="1"/>
          <p:nvPr/>
        </p:nvSpPr>
        <p:spPr>
          <a:xfrm>
            <a:off x="8727529" y="3014435"/>
            <a:ext cx="3203206" cy="2308324"/>
          </a:xfrm>
          <a:prstGeom prst="rect">
            <a:avLst/>
          </a:prstGeom>
          <a:noFill/>
        </p:spPr>
        <p:txBody>
          <a:bodyPr wrap="square">
            <a:spAutoFit/>
          </a:bodyPr>
          <a:lstStyle/>
          <a:p>
            <a:pPr marL="285750" indent="-285750">
              <a:buFont typeface="Arial" panose="020B0604020202020204" pitchFamily="34" charset="0"/>
              <a:buChar char="•"/>
            </a:pPr>
            <a:r>
              <a:rPr lang="zh-CN" altLang="en-US" b="1" i="0" dirty="0">
                <a:solidFill>
                  <a:srgbClr val="333333"/>
                </a:solidFill>
                <a:effectLst/>
                <a:latin typeface="微软雅黑" panose="020B0503020204020204" pitchFamily="34" charset="-122"/>
                <a:ea typeface="微软雅黑" panose="020B0503020204020204" pitchFamily="34" charset="-122"/>
              </a:rPr>
              <a:t>一旦两帧同时试图占用信道，就会发生冲突，两帧都被损坏。</a:t>
            </a:r>
            <a:endParaRPr lang="en-US" altLang="zh-CN" b="1" i="0" dirty="0">
              <a:solidFill>
                <a:srgbClr val="333333"/>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0" i="0" dirty="0">
                <a:solidFill>
                  <a:srgbClr val="333333"/>
                </a:solidFill>
                <a:effectLst/>
                <a:latin typeface="微软雅黑" panose="020B0503020204020204" pitchFamily="34" charset="-122"/>
                <a:ea typeface="微软雅黑" panose="020B0503020204020204" pitchFamily="34" charset="-122"/>
              </a:rPr>
              <a:t>注意：纯</a:t>
            </a:r>
            <a:r>
              <a:rPr lang="en-US" altLang="zh-CN" b="0" i="0" dirty="0">
                <a:solidFill>
                  <a:srgbClr val="333333"/>
                </a:solidFill>
                <a:effectLst/>
                <a:latin typeface="微软雅黑" panose="020B0503020204020204" pitchFamily="34" charset="-122"/>
                <a:ea typeface="微软雅黑" panose="020B0503020204020204" pitchFamily="34" charset="-122"/>
              </a:rPr>
              <a:t>ALOHA</a:t>
            </a:r>
            <a:r>
              <a:rPr lang="zh-CN" altLang="en-US" b="0" i="0" dirty="0">
                <a:solidFill>
                  <a:srgbClr val="333333"/>
                </a:solidFill>
                <a:effectLst/>
                <a:latin typeface="微软雅黑" panose="020B0503020204020204" pitchFamily="34" charset="-122"/>
                <a:ea typeface="微软雅黑" panose="020B0503020204020204" pitchFamily="34" charset="-122"/>
              </a:rPr>
              <a:t>中站在传输之前不侦听信道</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solidFill>
                <a:srgbClr val="333333"/>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0" i="0" dirty="0">
                <a:solidFill>
                  <a:srgbClr val="333333"/>
                </a:solidFill>
                <a:effectLst/>
                <a:latin typeface="微软雅黑" panose="020B0503020204020204" pitchFamily="34" charset="-122"/>
                <a:ea typeface="微软雅黑" panose="020B0503020204020204" pitchFamily="34" charset="-122"/>
              </a:rPr>
              <a:t>注意：即使少量重叠，两帧也彻底破坏</a:t>
            </a:r>
            <a:endParaRPr lang="en-US" altLang="zh-CN" b="0" i="0" dirty="0">
              <a:solidFill>
                <a:srgbClr val="333333"/>
              </a:solidFill>
              <a:effectLst/>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DE6FD82-5EE6-4F54-AE00-E6DC3ACE4AC5}"/>
              </a:ext>
            </a:extLst>
          </p:cNvPr>
          <p:cNvSpPr txBox="1"/>
          <p:nvPr/>
        </p:nvSpPr>
        <p:spPr>
          <a:xfrm>
            <a:off x="9194677" y="6021982"/>
            <a:ext cx="2699244" cy="338554"/>
          </a:xfrm>
          <a:prstGeom prst="rect">
            <a:avLst/>
          </a:prstGeom>
          <a:noFill/>
          <a:ln>
            <a:solidFill>
              <a:srgbClr val="C00000"/>
            </a:solidFill>
          </a:ln>
        </p:spPr>
        <p:txBody>
          <a:bodyPr wrap="square">
            <a:spAutoFit/>
          </a:bodyPr>
          <a:lstStyle/>
          <a:p>
            <a:pPr algn="ctr"/>
            <a:r>
              <a:rPr lang="zh-CN" altLang="en-US" sz="1600" b="1" i="0" dirty="0">
                <a:solidFill>
                  <a:srgbClr val="ED6900"/>
                </a:solidFill>
                <a:effectLst/>
                <a:latin typeface="微软雅黑" panose="020B0503020204020204" pitchFamily="34" charset="-122"/>
                <a:ea typeface="微软雅黑" panose="020B0503020204020204" pitchFamily="34" charset="-122"/>
              </a:rPr>
              <a:t>纯</a:t>
            </a:r>
            <a:r>
              <a:rPr lang="en-US" altLang="zh-CN" sz="1600" b="1" i="0" dirty="0">
                <a:solidFill>
                  <a:srgbClr val="ED6900"/>
                </a:solidFill>
                <a:effectLst/>
                <a:latin typeface="微软雅黑" panose="020B0503020204020204" pitchFamily="34" charset="-122"/>
                <a:ea typeface="微软雅黑" panose="020B0503020204020204" pitchFamily="34" charset="-122"/>
              </a:rPr>
              <a:t>ALOHA</a:t>
            </a:r>
            <a:r>
              <a:rPr lang="zh-CN" altLang="en-US" sz="1600" b="1" i="0" dirty="0">
                <a:solidFill>
                  <a:srgbClr val="ED6900"/>
                </a:solidFill>
                <a:effectLst/>
                <a:latin typeface="微软雅黑" panose="020B0503020204020204" pitchFamily="34" charset="-122"/>
                <a:ea typeface="微软雅黑" panose="020B0503020204020204" pitchFamily="34" charset="-122"/>
              </a:rPr>
              <a:t>特点：想发就发</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55300" name="Rectangle 3"/>
          <p:cNvSpPr>
            <a:spLocks noGrp="1" noChangeArrowheads="1"/>
          </p:cNvSpPr>
          <p:nvPr>
            <p:ph idx="1"/>
          </p:nvPr>
        </p:nvSpPr>
        <p:spPr>
          <a:xfrm>
            <a:off x="2905125" y="1990725"/>
            <a:ext cx="7315200" cy="4019550"/>
          </a:xfrm>
        </p:spPr>
        <p:txBody>
          <a:bodyPr/>
          <a:lstStyle/>
          <a:p>
            <a:pPr lvl="1"/>
            <a:r>
              <a:rPr lang="en-US" altLang="zh-CN">
                <a:ea typeface="宋体" panose="02010600030101010101" pitchFamily="2" charset="-122"/>
              </a:rPr>
              <a:t>Bluetooth Architecture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Bluetooth Applications / Protocol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Bluetooth Radio / Link Layers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Bluetooth Frames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p:txBody>
      </p:sp>
      <p:sp>
        <p:nvSpPr>
          <p:cNvPr id="2" name="矩形 1">
            <a:extLst>
              <a:ext uri="{FF2B5EF4-FFF2-40B4-BE49-F238E27FC236}">
                <a16:creationId xmlns:a16="http://schemas.microsoft.com/office/drawing/2014/main" id="{64A22B8C-ED4B-454D-B8A3-A86E60B5D320}"/>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Bluetooth</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874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56324" name="Rectangle 3"/>
          <p:cNvSpPr>
            <a:spLocks noGrp="1" noChangeArrowheads="1"/>
          </p:cNvSpPr>
          <p:nvPr>
            <p:ph idx="1"/>
          </p:nvPr>
        </p:nvSpPr>
        <p:spPr>
          <a:xfrm>
            <a:off x="1204242" y="1004636"/>
            <a:ext cx="10166855" cy="1648807"/>
          </a:xfrm>
        </p:spPr>
        <p:txBody>
          <a:bodyPr/>
          <a:lstStyle/>
          <a:p>
            <a:r>
              <a:rPr lang="en-US" altLang="zh-CN" dirty="0">
                <a:ea typeface="宋体" panose="02010600030101010101" pitchFamily="2" charset="-122"/>
              </a:rPr>
              <a:t>Piconet master is connected to slave wireless devices</a:t>
            </a:r>
          </a:p>
          <a:p>
            <a:pPr lvl="1"/>
            <a:r>
              <a:rPr lang="en-US" altLang="zh-CN" dirty="0">
                <a:ea typeface="宋体" panose="02010600030101010101" pitchFamily="2" charset="-122"/>
              </a:rPr>
              <a:t>Slaves may be asleep (parked) to save power </a:t>
            </a:r>
          </a:p>
          <a:p>
            <a:pPr lvl="1"/>
            <a:r>
              <a:rPr lang="en-US" altLang="zh-CN" dirty="0">
                <a:ea typeface="宋体" panose="02010600030101010101" pitchFamily="2" charset="-122"/>
              </a:rPr>
              <a:t>Two piconets can be bridged into a </a:t>
            </a:r>
            <a:r>
              <a:rPr lang="en-US" altLang="zh-CN" dirty="0" err="1">
                <a:ea typeface="宋体" panose="02010600030101010101" pitchFamily="2" charset="-122"/>
              </a:rPr>
              <a:t>scatternet</a:t>
            </a:r>
            <a:endParaRPr lang="en-US" altLang="zh-CN" dirty="0">
              <a:ea typeface="宋体" panose="02010600030101010101" pitchFamily="2" charset="-122"/>
            </a:endParaRPr>
          </a:p>
        </p:txBody>
      </p:sp>
      <p:pic>
        <p:nvPicPr>
          <p:cNvPr id="56325" name="Picture 2"/>
          <p:cNvPicPr>
            <a:picLocks noChangeAspect="1" noChangeArrowheads="1"/>
          </p:cNvPicPr>
          <p:nvPr/>
        </p:nvPicPr>
        <p:blipFill>
          <a:blip r:embed="rId3">
            <a:extLst>
              <a:ext uri="{28A0092B-C50C-407E-A947-70E740481C1C}">
                <a14:useLocalDpi xmlns:a14="http://schemas.microsoft.com/office/drawing/2010/main" val="0"/>
              </a:ext>
            </a:extLst>
          </a:blip>
          <a:srcRect t="5695"/>
          <a:stretch>
            <a:fillRect/>
          </a:stretch>
        </p:blipFill>
        <p:spPr bwMode="auto">
          <a:xfrm>
            <a:off x="2509638" y="2453545"/>
            <a:ext cx="6923088"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CE0A360F-8FEA-4DBC-B042-14BB63BF5FC7}"/>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Bluetooth Architecture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3593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57348" name="Rectangle 3"/>
          <p:cNvSpPr>
            <a:spLocks noGrp="1" noChangeArrowheads="1"/>
          </p:cNvSpPr>
          <p:nvPr>
            <p:ph idx="1"/>
          </p:nvPr>
        </p:nvSpPr>
        <p:spPr>
          <a:xfrm>
            <a:off x="906564" y="1074249"/>
            <a:ext cx="10246786" cy="1415533"/>
          </a:xfrm>
        </p:spPr>
        <p:txBody>
          <a:bodyPr>
            <a:normAutofit/>
          </a:bodyPr>
          <a:lstStyle/>
          <a:p>
            <a:pPr>
              <a:lnSpc>
                <a:spcPct val="100000"/>
              </a:lnSpc>
            </a:pPr>
            <a:r>
              <a:rPr lang="en-US" altLang="zh-CN" dirty="0">
                <a:ea typeface="宋体" panose="02010600030101010101" pitchFamily="2" charset="-122"/>
              </a:rPr>
              <a:t>Profiles give the set of protocols for a given application</a:t>
            </a:r>
          </a:p>
          <a:p>
            <a:pPr lvl="1">
              <a:lnSpc>
                <a:spcPct val="100000"/>
              </a:lnSpc>
            </a:pPr>
            <a:r>
              <a:rPr lang="en-US" altLang="zh-CN" dirty="0">
                <a:ea typeface="宋体" panose="02010600030101010101" pitchFamily="2" charset="-122"/>
              </a:rPr>
              <a:t>25 profiles, including headset, intercom(</a:t>
            </a:r>
            <a:r>
              <a:rPr lang="zh-CN" altLang="en-US" dirty="0">
                <a:ea typeface="宋体" panose="02010600030101010101" pitchFamily="2" charset="-122"/>
              </a:rPr>
              <a:t>内部通话系统，类似对讲机</a:t>
            </a:r>
            <a:r>
              <a:rPr lang="en-US" altLang="zh-CN" dirty="0">
                <a:ea typeface="宋体" panose="02010600030101010101" pitchFamily="2" charset="-122"/>
              </a:rPr>
              <a:t>), streaming  audio, remote control, personal area network, …</a:t>
            </a:r>
          </a:p>
        </p:txBody>
      </p:sp>
      <p:pic>
        <p:nvPicPr>
          <p:cNvPr id="57349" name="Picture 6"/>
          <p:cNvPicPr>
            <a:picLocks noChangeAspect="1" noChangeArrowheads="1"/>
          </p:cNvPicPr>
          <p:nvPr/>
        </p:nvPicPr>
        <p:blipFill>
          <a:blip r:embed="rId3">
            <a:extLst>
              <a:ext uri="{28A0092B-C50C-407E-A947-70E740481C1C}">
                <a14:useLocalDpi xmlns:a14="http://schemas.microsoft.com/office/drawing/2010/main" val="0"/>
              </a:ext>
            </a:extLst>
          </a:blip>
          <a:srcRect t="3810" b="4286"/>
          <a:stretch>
            <a:fillRect/>
          </a:stretch>
        </p:blipFill>
        <p:spPr bwMode="auto">
          <a:xfrm>
            <a:off x="1440893" y="2715631"/>
            <a:ext cx="6969125"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F328C37-AFA0-452E-AF3E-0947157429EF}"/>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Bluetooth Applications / Protocol Stack</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43D9AF5-3E49-4C6E-9DD1-FF8DC7657F96}"/>
              </a:ext>
            </a:extLst>
          </p:cNvPr>
          <p:cNvSpPr txBox="1"/>
          <p:nvPr/>
        </p:nvSpPr>
        <p:spPr>
          <a:xfrm>
            <a:off x="8570326" y="3617048"/>
            <a:ext cx="3447985" cy="1477328"/>
          </a:xfrm>
          <a:prstGeom prst="rect">
            <a:avLst/>
          </a:prstGeom>
          <a:noFill/>
        </p:spPr>
        <p:txBody>
          <a:bodyPr wrap="square">
            <a:spAutoFit/>
          </a:bodyPr>
          <a:lstStyle/>
          <a:p>
            <a:r>
              <a:rPr lang="en-US" altLang="zh-CN" b="0" i="0" dirty="0">
                <a:solidFill>
                  <a:srgbClr val="4D4D4D"/>
                </a:solidFill>
                <a:effectLst/>
                <a:latin typeface="-apple-system"/>
              </a:rPr>
              <a:t>L2CAP</a:t>
            </a:r>
            <a:r>
              <a:rPr lang="zh-CN" altLang="en-US" b="0" i="0" dirty="0">
                <a:solidFill>
                  <a:srgbClr val="4D4D4D"/>
                </a:solidFill>
                <a:effectLst/>
                <a:latin typeface="-apple-system"/>
              </a:rPr>
              <a:t>（</a:t>
            </a:r>
            <a:r>
              <a:rPr lang="en-US" altLang="zh-CN" b="0" i="0" dirty="0">
                <a:solidFill>
                  <a:srgbClr val="4D4D4D"/>
                </a:solidFill>
                <a:effectLst/>
                <a:latin typeface="-apple-system"/>
              </a:rPr>
              <a:t>Logical Link Control and Adaptation Protocol</a:t>
            </a:r>
            <a:r>
              <a:rPr lang="zh-CN" altLang="en-US" b="0" i="0" dirty="0">
                <a:solidFill>
                  <a:srgbClr val="4D4D4D"/>
                </a:solidFill>
                <a:effectLst/>
                <a:latin typeface="-apple-system"/>
              </a:rPr>
              <a:t>）：主要负责通道的多路复用</a:t>
            </a:r>
            <a:r>
              <a:rPr lang="zh-CN" altLang="en-US" dirty="0">
                <a:solidFill>
                  <a:srgbClr val="4D4D4D"/>
                </a:solidFill>
                <a:latin typeface="-apple-system"/>
              </a:rPr>
              <a:t>、上层应用数据的分割</a:t>
            </a:r>
            <a:r>
              <a:rPr lang="en-US" altLang="zh-CN" dirty="0">
                <a:solidFill>
                  <a:srgbClr val="4D4D4D"/>
                </a:solidFill>
                <a:latin typeface="-apple-system"/>
              </a:rPr>
              <a:t>/</a:t>
            </a:r>
            <a:r>
              <a:rPr lang="zh-CN" altLang="en-US" dirty="0">
                <a:solidFill>
                  <a:srgbClr val="4D4D4D"/>
                </a:solidFill>
                <a:latin typeface="-apple-system"/>
              </a:rPr>
              <a:t>重组、生成</a:t>
            </a:r>
            <a:r>
              <a:rPr lang="en-US" altLang="zh-CN" dirty="0">
                <a:solidFill>
                  <a:srgbClr val="4D4D4D"/>
                </a:solidFill>
                <a:latin typeface="-apple-system"/>
              </a:rPr>
              <a:t>PDU</a:t>
            </a:r>
            <a:r>
              <a:rPr lang="zh-CN" altLang="en-US" dirty="0">
                <a:solidFill>
                  <a:srgbClr val="4D4D4D"/>
                </a:solidFill>
                <a:latin typeface="-apple-system"/>
              </a:rPr>
              <a:t>、基于</a:t>
            </a:r>
            <a:r>
              <a:rPr lang="en-US" altLang="zh-CN" dirty="0">
                <a:solidFill>
                  <a:srgbClr val="4D4D4D"/>
                </a:solidFill>
                <a:latin typeface="-apple-system"/>
              </a:rPr>
              <a:t>L2CAP channel</a:t>
            </a:r>
            <a:r>
              <a:rPr lang="zh-CN" altLang="en-US" dirty="0">
                <a:solidFill>
                  <a:srgbClr val="4D4D4D"/>
                </a:solidFill>
                <a:latin typeface="-apple-system"/>
              </a:rPr>
              <a:t>的流控机制等。</a:t>
            </a:r>
            <a:endParaRPr lang="zh-CN" altLang="en-US" dirty="0"/>
          </a:p>
        </p:txBody>
      </p:sp>
    </p:spTree>
    <p:extLst>
      <p:ext uri="{BB962C8B-B14F-4D97-AF65-F5344CB8AC3E}">
        <p14:creationId xmlns:p14="http://schemas.microsoft.com/office/powerpoint/2010/main" val="14934192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58372" name="Content Placeholder 3"/>
          <p:cNvSpPr>
            <a:spLocks noGrp="1"/>
          </p:cNvSpPr>
          <p:nvPr>
            <p:ph idx="1"/>
          </p:nvPr>
        </p:nvSpPr>
        <p:spPr>
          <a:xfrm>
            <a:off x="622355" y="1231745"/>
            <a:ext cx="10819158" cy="4831251"/>
          </a:xfrm>
        </p:spPr>
        <p:txBody>
          <a:bodyPr>
            <a:normAutofit fontScale="92500" lnSpcReduction="10000"/>
          </a:bodyPr>
          <a:lstStyle/>
          <a:p>
            <a:r>
              <a:rPr lang="en-US" altLang="zh-CN" dirty="0">
                <a:ea typeface="宋体" panose="02010600030101010101" pitchFamily="2" charset="-122"/>
              </a:rPr>
              <a:t>Radio layer</a:t>
            </a:r>
          </a:p>
          <a:p>
            <a:pPr lvl="1"/>
            <a:r>
              <a:rPr lang="en-US" altLang="zh-CN" dirty="0">
                <a:ea typeface="宋体" panose="02010600030101010101" pitchFamily="2" charset="-122"/>
              </a:rPr>
              <a:t>The radio layer moves the bits from master to slave, or vice versa.</a:t>
            </a:r>
          </a:p>
          <a:p>
            <a:pPr lvl="1"/>
            <a:r>
              <a:rPr lang="en-US" altLang="zh-CN" dirty="0">
                <a:ea typeface="宋体" panose="02010600030101010101" pitchFamily="2" charset="-122"/>
              </a:rPr>
              <a:t>Uses adaptive frequency hopping in 2.4 GHz ISM band</a:t>
            </a:r>
          </a:p>
          <a:p>
            <a:pPr lvl="1"/>
            <a:endParaRPr lang="en-US" altLang="zh-CN" dirty="0">
              <a:ea typeface="宋体" panose="02010600030101010101" pitchFamily="2" charset="-122"/>
            </a:endParaRPr>
          </a:p>
          <a:p>
            <a:r>
              <a:rPr lang="en-US" altLang="zh-CN" dirty="0">
                <a:ea typeface="宋体" panose="02010600030101010101" pitchFamily="2" charset="-122"/>
              </a:rPr>
              <a:t>Link layer</a:t>
            </a:r>
          </a:p>
          <a:p>
            <a:pPr lvl="1"/>
            <a:r>
              <a:rPr lang="en-US" altLang="zh-CN" dirty="0">
                <a:ea typeface="宋体" panose="02010600030101010101" pitchFamily="2" charset="-122"/>
              </a:rPr>
              <a:t>It turns the raw bit stream into frames and defines some key formats.</a:t>
            </a:r>
          </a:p>
          <a:p>
            <a:pPr lvl="1"/>
            <a:r>
              <a:rPr lang="en-US" altLang="zh-CN" dirty="0">
                <a:ea typeface="宋体" panose="02010600030101010101" pitchFamily="2" charset="-122"/>
              </a:rPr>
              <a:t>TDM with timeslots for master and slaves</a:t>
            </a:r>
          </a:p>
          <a:p>
            <a:pPr lvl="1"/>
            <a:r>
              <a:rPr lang="en-US" altLang="zh-CN" dirty="0">
                <a:ea typeface="宋体" panose="02010600030101010101" pitchFamily="2" charset="-122"/>
              </a:rPr>
              <a:t>The link manager protocol sets up logical channels, called links, to carry frames between the master and a slave device that have discovered each other. Two main kinds of links: SCO and ACL.</a:t>
            </a:r>
          </a:p>
          <a:p>
            <a:pPr lvl="1"/>
            <a:r>
              <a:rPr lang="en-US" altLang="zh-CN" b="1" dirty="0">
                <a:ea typeface="宋体" panose="02010600030101010101" pitchFamily="2" charset="-122"/>
              </a:rPr>
              <a:t>Synchronous Connection Oriented(SCO) </a:t>
            </a:r>
            <a:r>
              <a:rPr lang="en-US" altLang="zh-CN" dirty="0">
                <a:ea typeface="宋体" panose="02010600030101010101" pitchFamily="2" charset="-122"/>
              </a:rPr>
              <a:t>link for periodic slots in each direction</a:t>
            </a:r>
          </a:p>
          <a:p>
            <a:pPr lvl="1"/>
            <a:r>
              <a:rPr lang="en-US" altLang="zh-CN" b="1" dirty="0">
                <a:ea typeface="宋体" panose="02010600030101010101" pitchFamily="2" charset="-122"/>
              </a:rPr>
              <a:t>Asynchronous </a:t>
            </a:r>
            <a:r>
              <a:rPr lang="en-US" altLang="zh-CN" b="1" dirty="0" err="1">
                <a:ea typeface="宋体" panose="02010600030101010101" pitchFamily="2" charset="-122"/>
              </a:rPr>
              <a:t>ConnectionLess</a:t>
            </a:r>
            <a:r>
              <a:rPr lang="en-US" altLang="zh-CN" b="1" dirty="0">
                <a:ea typeface="宋体" panose="02010600030101010101" pitchFamily="2" charset="-122"/>
              </a:rPr>
              <a:t>(ACL) </a:t>
            </a:r>
            <a:r>
              <a:rPr lang="en-US" altLang="zh-CN" dirty="0">
                <a:ea typeface="宋体" panose="02010600030101010101" pitchFamily="2" charset="-122"/>
              </a:rPr>
              <a:t>link for packet-switched data at irregular intervals, delivered on a best-effort basis.</a:t>
            </a:r>
          </a:p>
          <a:p>
            <a:pPr lvl="1"/>
            <a:r>
              <a:rPr lang="en-US" altLang="zh-CN" dirty="0">
                <a:ea typeface="宋体" panose="02010600030101010101" pitchFamily="2" charset="-122"/>
              </a:rPr>
              <a:t>Links undergo pairing (user confirms passkey/PIN) to authorize them before use</a:t>
            </a:r>
          </a:p>
        </p:txBody>
      </p:sp>
      <p:sp>
        <p:nvSpPr>
          <p:cNvPr id="2" name="矩形 1">
            <a:extLst>
              <a:ext uri="{FF2B5EF4-FFF2-40B4-BE49-F238E27FC236}">
                <a16:creationId xmlns:a16="http://schemas.microsoft.com/office/drawing/2014/main" id="{7188114C-105A-4453-AC1C-0DFC95AB0C2C}"/>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Bluetooth Radio / Link Layers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59594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59396" name="Rectangle 3"/>
          <p:cNvSpPr>
            <a:spLocks noGrp="1" noChangeArrowheads="1"/>
          </p:cNvSpPr>
          <p:nvPr>
            <p:ph idx="1"/>
          </p:nvPr>
        </p:nvSpPr>
        <p:spPr>
          <a:xfrm>
            <a:off x="763732" y="1000461"/>
            <a:ext cx="10950285" cy="1002362"/>
          </a:xfrm>
        </p:spPr>
        <p:txBody>
          <a:bodyPr/>
          <a:lstStyle/>
          <a:p>
            <a:r>
              <a:rPr lang="en-US" altLang="zh-CN" dirty="0">
                <a:ea typeface="宋体" panose="02010600030101010101" pitchFamily="2" charset="-122"/>
              </a:rPr>
              <a:t>Time is slotted; enhanced data rates send faster but for the same time; addresses are only 3 bits for 8 devices</a:t>
            </a:r>
          </a:p>
        </p:txBody>
      </p:sp>
      <p:grpSp>
        <p:nvGrpSpPr>
          <p:cNvPr id="59397" name="Group 17"/>
          <p:cNvGrpSpPr>
            <a:grpSpLocks/>
          </p:cNvGrpSpPr>
          <p:nvPr/>
        </p:nvGrpSpPr>
        <p:grpSpPr bwMode="auto">
          <a:xfrm>
            <a:off x="1968985" y="2486025"/>
            <a:ext cx="8382000" cy="3562350"/>
            <a:chOff x="381000" y="2590800"/>
            <a:chExt cx="8382000" cy="3562350"/>
          </a:xfrm>
        </p:grpSpPr>
        <p:grpSp>
          <p:nvGrpSpPr>
            <p:cNvPr id="59398" name="Group 14"/>
            <p:cNvGrpSpPr>
              <a:grpSpLocks/>
            </p:cNvGrpSpPr>
            <p:nvPr/>
          </p:nvGrpSpPr>
          <p:grpSpPr bwMode="auto">
            <a:xfrm>
              <a:off x="381000" y="2590800"/>
              <a:ext cx="8382000" cy="3562350"/>
              <a:chOff x="381000" y="2590800"/>
              <a:chExt cx="8382000" cy="3562350"/>
            </a:xfrm>
          </p:grpSpPr>
          <p:pic>
            <p:nvPicPr>
              <p:cNvPr id="59401" name="Picture 6"/>
              <p:cNvPicPr>
                <a:picLocks noChangeAspect="1" noChangeArrowheads="1"/>
              </p:cNvPicPr>
              <p:nvPr/>
            </p:nvPicPr>
            <p:blipFill>
              <a:blip r:embed="rId3">
                <a:extLst>
                  <a:ext uri="{28A0092B-C50C-407E-A947-70E740481C1C}">
                    <a14:useLocalDpi xmlns:a14="http://schemas.microsoft.com/office/drawing/2010/main" val="0"/>
                  </a:ext>
                </a:extLst>
              </a:blip>
              <a:srcRect t="4785" b="5742"/>
              <a:stretch>
                <a:fillRect/>
              </a:stretch>
            </p:blipFill>
            <p:spPr bwMode="auto">
              <a:xfrm>
                <a:off x="381000" y="2590800"/>
                <a:ext cx="83820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2" name="TextBox 10"/>
              <p:cNvSpPr txBox="1">
                <a:spLocks noChangeArrowheads="1"/>
              </p:cNvSpPr>
              <p:nvPr/>
            </p:nvSpPr>
            <p:spPr bwMode="auto">
              <a:xfrm>
                <a:off x="457200" y="5029200"/>
                <a:ext cx="466794"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(b)</a:t>
                </a:r>
                <a:endParaRPr lang="en-US" altLang="zh-CN" sz="1800">
                  <a:ea typeface="宋体" panose="02010600030101010101" pitchFamily="2" charset="-122"/>
                </a:endParaRPr>
              </a:p>
            </p:txBody>
          </p:sp>
          <p:sp>
            <p:nvSpPr>
              <p:cNvPr id="59403" name="TextBox 11"/>
              <p:cNvSpPr txBox="1">
                <a:spLocks noChangeArrowheads="1"/>
              </p:cNvSpPr>
              <p:nvPr/>
            </p:nvSpPr>
            <p:spPr bwMode="auto">
              <a:xfrm>
                <a:off x="476250" y="2897743"/>
                <a:ext cx="466794"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(a)</a:t>
                </a:r>
                <a:endParaRPr lang="en-US" altLang="zh-CN" sz="1800">
                  <a:ea typeface="宋体" panose="02010600030101010101" pitchFamily="2" charset="-122"/>
                </a:endParaRPr>
              </a:p>
            </p:txBody>
          </p:sp>
          <p:sp>
            <p:nvSpPr>
              <p:cNvPr id="59404" name="TextBox 12"/>
              <p:cNvSpPr txBox="1">
                <a:spLocks noChangeArrowheads="1"/>
              </p:cNvSpPr>
              <p:nvPr/>
            </p:nvSpPr>
            <p:spPr bwMode="auto">
              <a:xfrm>
                <a:off x="1371600" y="5812393"/>
                <a:ext cx="436338"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solidFill>
                      <a:srgbClr val="FF2BD8"/>
                    </a:solidFill>
                    <a:ea typeface="宋体" panose="02010600030101010101" pitchFamily="2" charset="-122"/>
                  </a:rPr>
                  <a:t>(a)</a:t>
                </a:r>
                <a:endParaRPr lang="en-US" altLang="zh-CN" sz="1600">
                  <a:ea typeface="宋体" panose="02010600030101010101" pitchFamily="2" charset="-122"/>
                </a:endParaRPr>
              </a:p>
            </p:txBody>
          </p:sp>
          <p:sp>
            <p:nvSpPr>
              <p:cNvPr id="59405" name="TextBox 13"/>
              <p:cNvSpPr txBox="1">
                <a:spLocks noChangeArrowheads="1"/>
              </p:cNvSpPr>
              <p:nvPr/>
            </p:nvSpPr>
            <p:spPr bwMode="auto">
              <a:xfrm>
                <a:off x="4867275" y="5802868"/>
                <a:ext cx="436338"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solidFill>
                      <a:srgbClr val="FF2BD8"/>
                    </a:solidFill>
                    <a:ea typeface="宋体" panose="02010600030101010101" pitchFamily="2" charset="-122"/>
                  </a:rPr>
                  <a:t>(b)</a:t>
                </a:r>
                <a:endParaRPr lang="en-US" altLang="zh-CN" sz="1600">
                  <a:ea typeface="宋体" panose="02010600030101010101" pitchFamily="2" charset="-122"/>
                </a:endParaRPr>
              </a:p>
            </p:txBody>
          </p:sp>
        </p:grpSp>
        <p:sp>
          <p:nvSpPr>
            <p:cNvPr id="59399" name="Rectangle 15"/>
            <p:cNvSpPr>
              <a:spLocks noChangeArrowheads="1"/>
            </p:cNvSpPr>
            <p:nvPr/>
          </p:nvSpPr>
          <p:spPr bwMode="auto">
            <a:xfrm>
              <a:off x="3467100" y="5915025"/>
              <a:ext cx="400050" cy="2095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59400" name="Rectangle 16"/>
            <p:cNvSpPr>
              <a:spLocks noChangeArrowheads="1"/>
            </p:cNvSpPr>
            <p:nvPr/>
          </p:nvSpPr>
          <p:spPr bwMode="auto">
            <a:xfrm>
              <a:off x="7372349" y="5924549"/>
              <a:ext cx="733425" cy="1809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2" name="矩形 1">
            <a:extLst>
              <a:ext uri="{FF2B5EF4-FFF2-40B4-BE49-F238E27FC236}">
                <a16:creationId xmlns:a16="http://schemas.microsoft.com/office/drawing/2014/main" id="{FC6E6026-152E-4491-991E-81C3DAB5485C}"/>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Bluetooth Frames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4998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AE41B23-AFC8-4713-A022-8BF6F60DE7DF}"/>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Bluetooth VS </a:t>
            </a:r>
            <a:r>
              <a:rPr lang="en-US" altLang="zh-CN" sz="2800" b="1" kern="0" dirty="0" err="1">
                <a:solidFill>
                  <a:srgbClr val="C00000"/>
                </a:solidFill>
                <a:latin typeface="微软雅黑" panose="020B0503020204020204" pitchFamily="34" charset="-122"/>
                <a:ea typeface="微软雅黑" panose="020B0503020204020204" pitchFamily="34" charset="-122"/>
                <a:cs typeface="+mn-cs"/>
              </a:rPr>
              <a:t>NearLink</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9DA4618-2539-4529-85F2-0DF83E9CEF9E}"/>
              </a:ext>
            </a:extLst>
          </p:cNvPr>
          <p:cNvPicPr>
            <a:picLocks noChangeAspect="1"/>
          </p:cNvPicPr>
          <p:nvPr/>
        </p:nvPicPr>
        <p:blipFill>
          <a:blip r:embed="rId3"/>
          <a:stretch>
            <a:fillRect/>
          </a:stretch>
        </p:blipFill>
        <p:spPr>
          <a:xfrm>
            <a:off x="8128116" y="1539850"/>
            <a:ext cx="4105413" cy="3617366"/>
          </a:xfrm>
          <a:prstGeom prst="rect">
            <a:avLst/>
          </a:prstGeom>
        </p:spPr>
      </p:pic>
      <p:pic>
        <p:nvPicPr>
          <p:cNvPr id="2050" name="Picture 2">
            <a:extLst>
              <a:ext uri="{FF2B5EF4-FFF2-40B4-BE49-F238E27FC236}">
                <a16:creationId xmlns:a16="http://schemas.microsoft.com/office/drawing/2014/main" id="{0CB7FABD-D345-4461-9917-D0E7FEF34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59" y="1154926"/>
            <a:ext cx="7826457" cy="4836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9372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60420" name="Rectangle 3"/>
          <p:cNvSpPr>
            <a:spLocks noGrp="1" noChangeArrowheads="1"/>
          </p:cNvSpPr>
          <p:nvPr>
            <p:ph idx="1"/>
          </p:nvPr>
        </p:nvSpPr>
        <p:spPr>
          <a:xfrm>
            <a:off x="2905125" y="1990725"/>
            <a:ext cx="7315200" cy="4019550"/>
          </a:xfrm>
        </p:spPr>
        <p:txBody>
          <a:bodyPr/>
          <a:lstStyle/>
          <a:p>
            <a:pPr lvl="1"/>
            <a:r>
              <a:rPr lang="en-US" altLang="zh-CN">
                <a:ea typeface="宋体" panose="02010600030101010101" pitchFamily="2" charset="-122"/>
              </a:rPr>
              <a:t>Gen 2 Architecture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Gen 2 Physical Layer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Gen 2 Tag Identification Layer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Gen 2 Frames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p:txBody>
      </p:sp>
      <p:sp>
        <p:nvSpPr>
          <p:cNvPr id="2" name="矩形 1">
            <a:extLst>
              <a:ext uri="{FF2B5EF4-FFF2-40B4-BE49-F238E27FC236}">
                <a16:creationId xmlns:a16="http://schemas.microsoft.com/office/drawing/2014/main" id="{C377F090-3916-4C2E-ABC5-23C33196E549}"/>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RFID (</a:t>
            </a:r>
            <a:r>
              <a:rPr lang="en-US" altLang="zh-CN" sz="2800" b="1" kern="0" dirty="0">
                <a:solidFill>
                  <a:srgbClr val="C00000"/>
                </a:solidFill>
                <a:latin typeface="微软雅黑" panose="020B0503020204020204" pitchFamily="34" charset="-122"/>
                <a:ea typeface="微软雅黑" panose="020B0503020204020204" pitchFamily="34" charset="-122"/>
              </a:rPr>
              <a:t>Radio Frequency Identification</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32257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61444" name="Rectangle 3"/>
          <p:cNvSpPr>
            <a:spLocks noGrp="1" noChangeArrowheads="1"/>
          </p:cNvSpPr>
          <p:nvPr>
            <p:ph idx="1"/>
          </p:nvPr>
        </p:nvSpPr>
        <p:spPr>
          <a:xfrm>
            <a:off x="1444337" y="1174896"/>
            <a:ext cx="9097240" cy="558801"/>
          </a:xfrm>
        </p:spPr>
        <p:txBody>
          <a:bodyPr/>
          <a:lstStyle/>
          <a:p>
            <a:r>
              <a:rPr lang="en-US" altLang="zh-CN" dirty="0">
                <a:ea typeface="宋体" panose="02010600030101010101" pitchFamily="2" charset="-122"/>
              </a:rPr>
              <a:t>Reader signal powers tags; tags reply with backscatter</a:t>
            </a:r>
          </a:p>
        </p:txBody>
      </p:sp>
      <p:pic>
        <p:nvPicPr>
          <p:cNvPr id="61445" name="Picture 6"/>
          <p:cNvPicPr>
            <a:picLocks noChangeAspect="1" noChangeArrowheads="1"/>
          </p:cNvPicPr>
          <p:nvPr/>
        </p:nvPicPr>
        <p:blipFill>
          <a:blip r:embed="rId3">
            <a:extLst>
              <a:ext uri="{28A0092B-C50C-407E-A947-70E740481C1C}">
                <a14:useLocalDpi xmlns:a14="http://schemas.microsoft.com/office/drawing/2010/main" val="0"/>
              </a:ext>
            </a:extLst>
          </a:blip>
          <a:srcRect t="6250" b="6944"/>
          <a:stretch>
            <a:fillRect/>
          </a:stretch>
        </p:blipFill>
        <p:spPr bwMode="auto">
          <a:xfrm>
            <a:off x="3067535" y="2393373"/>
            <a:ext cx="61849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BFFC180-68B6-4805-BF1E-A3317BA502DF}"/>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Gen 2 Architecture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3163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62468" name="Rectangle 3"/>
          <p:cNvSpPr>
            <a:spLocks noGrp="1" noChangeArrowheads="1"/>
          </p:cNvSpPr>
          <p:nvPr>
            <p:ph idx="1"/>
          </p:nvPr>
        </p:nvSpPr>
        <p:spPr>
          <a:xfrm>
            <a:off x="954658" y="1246518"/>
            <a:ext cx="7789863" cy="1028369"/>
          </a:xfrm>
        </p:spPr>
        <p:txBody>
          <a:bodyPr/>
          <a:lstStyle/>
          <a:p>
            <a:pPr lvl="1"/>
            <a:r>
              <a:rPr lang="en-US" altLang="zh-CN" dirty="0">
                <a:ea typeface="宋体" panose="02010600030101010101" pitchFamily="2" charset="-122"/>
              </a:rPr>
              <a:t>Reader uses duration of on period to send 0/1</a:t>
            </a:r>
          </a:p>
          <a:p>
            <a:pPr lvl="1"/>
            <a:r>
              <a:rPr lang="en-US" altLang="zh-CN" dirty="0">
                <a:ea typeface="宋体" panose="02010600030101010101" pitchFamily="2" charset="-122"/>
              </a:rPr>
              <a:t>Tag backscatters reader signal in pulses to send 0/1</a:t>
            </a:r>
          </a:p>
        </p:txBody>
      </p:sp>
      <p:pic>
        <p:nvPicPr>
          <p:cNvPr id="6246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15" y="2771775"/>
            <a:ext cx="8119106"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B9D097B-EBD0-4ACF-8C20-06D99E378095}"/>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Gen 2 Physical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68E99A9-7CB7-437B-8510-6851DC0D8246}"/>
              </a:ext>
            </a:extLst>
          </p:cNvPr>
          <p:cNvSpPr txBox="1"/>
          <p:nvPr/>
        </p:nvSpPr>
        <p:spPr>
          <a:xfrm>
            <a:off x="8931215" y="2035850"/>
            <a:ext cx="3019245" cy="3693319"/>
          </a:xfrm>
          <a:prstGeom prst="rect">
            <a:avLst/>
          </a:prstGeom>
          <a:noFill/>
        </p:spPr>
        <p:txBody>
          <a:bodyPr wrap="square">
            <a:spAutoFit/>
          </a:bodyPr>
          <a:lstStyle/>
          <a:p>
            <a:r>
              <a:rPr lang="en-US" altLang="zh-CN" dirty="0"/>
              <a:t>T</a:t>
            </a:r>
            <a:r>
              <a:rPr lang="zh-CN" altLang="en-US" dirty="0"/>
              <a:t>he reader uses two amplitude levels. Bits are determined to be either a 0 or a 1, </a:t>
            </a:r>
            <a:r>
              <a:rPr lang="zh-CN" altLang="en-US" dirty="0">
                <a:solidFill>
                  <a:srgbClr val="C00000"/>
                </a:solidFill>
              </a:rPr>
              <a:t>depending on how long the reader waits before a low-power period</a:t>
            </a:r>
            <a:r>
              <a:rPr lang="zh-CN" altLang="en-US" dirty="0"/>
              <a:t>. </a:t>
            </a:r>
            <a:endParaRPr lang="en-US" altLang="zh-CN" dirty="0"/>
          </a:p>
          <a:p>
            <a:endParaRPr lang="en-US" altLang="zh-CN" dirty="0"/>
          </a:p>
          <a:p>
            <a:r>
              <a:rPr lang="zh-CN" altLang="en-US" dirty="0"/>
              <a:t>The tag measures the time between low-power periods and compares this time to a reference measured during a preamble. As shown in Fig., </a:t>
            </a:r>
            <a:r>
              <a:rPr lang="zh-CN" altLang="en-US" dirty="0">
                <a:solidFill>
                  <a:srgbClr val="C00000"/>
                </a:solidFill>
              </a:rPr>
              <a:t>1s are longer than 0s.</a:t>
            </a:r>
          </a:p>
        </p:txBody>
      </p:sp>
    </p:spTree>
    <p:extLst>
      <p:ext uri="{BB962C8B-B14F-4D97-AF65-F5344CB8AC3E}">
        <p14:creationId xmlns:p14="http://schemas.microsoft.com/office/powerpoint/2010/main" val="16693671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63492" name="Rectangle 3"/>
          <p:cNvSpPr>
            <a:spLocks noGrp="1" noChangeArrowheads="1"/>
          </p:cNvSpPr>
          <p:nvPr>
            <p:ph idx="1"/>
          </p:nvPr>
        </p:nvSpPr>
        <p:spPr>
          <a:xfrm>
            <a:off x="1581509" y="1714631"/>
            <a:ext cx="3972645" cy="4867275"/>
          </a:xfrm>
        </p:spPr>
        <p:txBody>
          <a:bodyPr/>
          <a:lstStyle/>
          <a:p>
            <a:r>
              <a:rPr lang="en-US" altLang="zh-CN" dirty="0">
                <a:ea typeface="宋体" panose="02010600030101010101" pitchFamily="2" charset="-122"/>
              </a:rPr>
              <a:t>Reader sends query and sets slot structure</a:t>
            </a:r>
          </a:p>
          <a:p>
            <a:r>
              <a:rPr lang="en-US" altLang="zh-CN" dirty="0">
                <a:ea typeface="宋体" panose="02010600030101010101" pitchFamily="2" charset="-122"/>
              </a:rPr>
              <a:t>Tags reply (RN16) in a random slot; may collide</a:t>
            </a:r>
          </a:p>
          <a:p>
            <a:r>
              <a:rPr lang="en-US" altLang="zh-CN" dirty="0">
                <a:ea typeface="宋体" panose="02010600030101010101" pitchFamily="2" charset="-122"/>
              </a:rPr>
              <a:t>Reader asks one tag for its identifier (ACK)</a:t>
            </a:r>
          </a:p>
          <a:p>
            <a:r>
              <a:rPr lang="en-US" altLang="zh-CN" dirty="0">
                <a:ea typeface="宋体" panose="02010600030101010101" pitchFamily="2" charset="-122"/>
              </a:rPr>
              <a:t>Process continues until no tags are left</a:t>
            </a:r>
          </a:p>
        </p:txBody>
      </p:sp>
      <p:pic>
        <p:nvPicPr>
          <p:cNvPr id="6349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0245" y="1496505"/>
            <a:ext cx="4975404" cy="446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412BD78-1B45-4504-95D3-383B346985C3}"/>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Gen 2 Tag Identification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45A223F-5866-44E0-AA5D-D52501045345}"/>
              </a:ext>
            </a:extLst>
          </p:cNvPr>
          <p:cNvSpPr txBox="1"/>
          <p:nvPr/>
        </p:nvSpPr>
        <p:spPr>
          <a:xfrm>
            <a:off x="9282023" y="4761161"/>
            <a:ext cx="2524664" cy="307777"/>
          </a:xfrm>
          <a:prstGeom prst="rect">
            <a:avLst/>
          </a:prstGeom>
          <a:noFill/>
        </p:spPr>
        <p:txBody>
          <a:bodyPr wrap="square">
            <a:spAutoFit/>
          </a:bodyPr>
          <a:lstStyle/>
          <a:p>
            <a:r>
              <a:rPr lang="zh-CN" altLang="en-US" sz="1400" dirty="0"/>
              <a:t>EPC (Electronic Product Code) </a:t>
            </a:r>
          </a:p>
        </p:txBody>
      </p:sp>
    </p:spTree>
    <p:extLst>
      <p:ext uri="{BB962C8B-B14F-4D97-AF65-F5344CB8AC3E}">
        <p14:creationId xmlns:p14="http://schemas.microsoft.com/office/powerpoint/2010/main" val="1003781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Grp="1" noChangeArrowheads="1"/>
          </p:cNvSpPr>
          <p:nvPr>
            <p:ph idx="1"/>
          </p:nvPr>
        </p:nvSpPr>
        <p:spPr>
          <a:xfrm>
            <a:off x="862043" y="964841"/>
            <a:ext cx="10150026" cy="1428443"/>
          </a:xfrm>
        </p:spPr>
        <p:txBody>
          <a:bodyPr/>
          <a:lstStyle/>
          <a:p>
            <a:r>
              <a:rPr lang="en-US" altLang="zh-CN" dirty="0">
                <a:ea typeface="宋体" panose="02010600030101010101" pitchFamily="2" charset="-122"/>
              </a:rPr>
              <a:t>Collisions happen when other users transmit during a vulnerable period that is twice the frame time</a:t>
            </a:r>
          </a:p>
          <a:p>
            <a:pPr lvl="1"/>
            <a:r>
              <a:rPr lang="en-US" altLang="zh-CN" dirty="0">
                <a:ea typeface="宋体" panose="02010600030101010101" pitchFamily="2" charset="-122"/>
              </a:rPr>
              <a:t>Synchronizing senders to slots can reduce collisions</a:t>
            </a:r>
          </a:p>
        </p:txBody>
      </p:sp>
      <p:sp>
        <p:nvSpPr>
          <p:cNvPr id="2" name="矩形 1"/>
          <p:cNvSpPr/>
          <p:nvPr/>
        </p:nvSpPr>
        <p:spPr>
          <a:xfrm>
            <a:off x="8024122" y="2759225"/>
            <a:ext cx="3994189" cy="1200329"/>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0000FF"/>
                </a:solidFill>
                <a:latin typeface="微软雅黑" panose="020B0503020204020204" pitchFamily="34" charset="-122"/>
                <a:ea typeface="微软雅黑" panose="020B0503020204020204" pitchFamily="34" charset="-122"/>
              </a:rPr>
              <a:t>Frame time</a:t>
            </a:r>
            <a:r>
              <a:rPr lang="zh-CN" altLang="en-US" dirty="0">
                <a:solidFill>
                  <a:srgbClr val="0000FF"/>
                </a:solidFill>
                <a:latin typeface="微软雅黑" panose="020B0503020204020204" pitchFamily="34" charset="-122"/>
                <a:ea typeface="微软雅黑" panose="020B0503020204020204" pitchFamily="34" charset="-122"/>
              </a:rPr>
              <a:t>（帧时）</a:t>
            </a:r>
            <a:r>
              <a:rPr lang="en-US" altLang="zh-CN" dirty="0">
                <a:solidFill>
                  <a:srgbClr val="0000FF"/>
                </a:solidFill>
                <a:latin typeface="微软雅黑" panose="020B0503020204020204" pitchFamily="34" charset="-122"/>
                <a:ea typeface="微软雅黑" panose="020B0503020204020204" pitchFamily="34" charset="-122"/>
              </a:rPr>
              <a:t>: the frame length divided by the bit rate</a:t>
            </a:r>
            <a:r>
              <a:rPr lang="zh-CN" altLang="en-US" dirty="0">
                <a:solidFill>
                  <a:srgbClr val="0000FF"/>
                </a:solidFill>
                <a:latin typeface="微软雅黑" panose="020B0503020204020204" pitchFamily="34" charset="-122"/>
                <a:ea typeface="微软雅黑" panose="020B0503020204020204" pitchFamily="34" charset="-122"/>
              </a:rPr>
              <a:t>传输一个标准的，固定长度的帧所需要的时间（即帧长除以比特率）</a:t>
            </a:r>
          </a:p>
        </p:txBody>
      </p:sp>
      <p:sp>
        <p:nvSpPr>
          <p:cNvPr id="3" name="页脚占位符 2"/>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4" name="矩形 3">
            <a:extLst>
              <a:ext uri="{FF2B5EF4-FFF2-40B4-BE49-F238E27FC236}">
                <a16:creationId xmlns:a16="http://schemas.microsoft.com/office/drawing/2014/main" id="{CBC75F40-ADBA-419C-8AD9-B54DAC9160D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Vulnerable Period</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D2FFABC-EBB4-47A2-B8D8-D7A39F958499}"/>
              </a:ext>
            </a:extLst>
          </p:cNvPr>
          <p:cNvPicPr>
            <a:picLocks noChangeAspect="1"/>
          </p:cNvPicPr>
          <p:nvPr/>
        </p:nvPicPr>
        <p:blipFill>
          <a:blip r:embed="rId3"/>
          <a:stretch>
            <a:fillRect/>
          </a:stretch>
        </p:blipFill>
        <p:spPr>
          <a:xfrm>
            <a:off x="862043" y="2208290"/>
            <a:ext cx="6498615" cy="4214756"/>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64516" name="Rectangle 3"/>
          <p:cNvSpPr>
            <a:spLocks noGrp="1" noChangeArrowheads="1"/>
          </p:cNvSpPr>
          <p:nvPr>
            <p:ph idx="1"/>
          </p:nvPr>
        </p:nvSpPr>
        <p:spPr>
          <a:xfrm>
            <a:off x="1259841" y="1133478"/>
            <a:ext cx="9540239" cy="1695450"/>
          </a:xfrm>
        </p:spPr>
        <p:txBody>
          <a:bodyPr/>
          <a:lstStyle/>
          <a:p>
            <a:pPr lvl="1"/>
            <a:r>
              <a:rPr lang="en-US" altLang="zh-CN" dirty="0">
                <a:ea typeface="宋体" panose="02010600030101010101" pitchFamily="2" charset="-122"/>
              </a:rPr>
              <a:t>Reader frames vary depending on type (Command)</a:t>
            </a:r>
          </a:p>
          <a:p>
            <a:pPr lvl="2"/>
            <a:r>
              <a:rPr lang="en-US" altLang="zh-CN" dirty="0">
                <a:ea typeface="宋体" panose="02010600030101010101" pitchFamily="2" charset="-122"/>
              </a:rPr>
              <a:t>Query shown below, has parameters and error detection</a:t>
            </a:r>
          </a:p>
          <a:p>
            <a:pPr lvl="1"/>
            <a:r>
              <a:rPr lang="en-US" altLang="zh-CN" dirty="0">
                <a:ea typeface="宋体" panose="02010600030101010101" pitchFamily="2" charset="-122"/>
              </a:rPr>
              <a:t>Tag responses are simply data</a:t>
            </a:r>
          </a:p>
          <a:p>
            <a:pPr lvl="2"/>
            <a:r>
              <a:rPr lang="en-US" altLang="zh-CN" dirty="0">
                <a:ea typeface="宋体" panose="02010600030101010101" pitchFamily="2" charset="-122"/>
              </a:rPr>
              <a:t>Reader sets timing and knows the expected format</a:t>
            </a:r>
          </a:p>
        </p:txBody>
      </p:sp>
      <p:pic>
        <p:nvPicPr>
          <p:cNvPr id="645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8310" y="3398043"/>
            <a:ext cx="8623300"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Box 8"/>
          <p:cNvSpPr txBox="1">
            <a:spLocks noChangeArrowheads="1"/>
          </p:cNvSpPr>
          <p:nvPr/>
        </p:nvSpPr>
        <p:spPr bwMode="auto">
          <a:xfrm>
            <a:off x="5189537" y="5221283"/>
            <a:ext cx="181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solidFill>
                  <a:srgbClr val="FF2BD8"/>
                </a:solidFill>
                <a:ea typeface="宋体" panose="02010600030101010101" pitchFamily="2" charset="-122"/>
              </a:rPr>
              <a:t>Query message</a:t>
            </a:r>
          </a:p>
        </p:txBody>
      </p:sp>
      <p:sp>
        <p:nvSpPr>
          <p:cNvPr id="2" name="矩形 1">
            <a:extLst>
              <a:ext uri="{FF2B5EF4-FFF2-40B4-BE49-F238E27FC236}">
                <a16:creationId xmlns:a16="http://schemas.microsoft.com/office/drawing/2014/main" id="{839BE655-7707-4C8A-8AD1-4438BEC9D9FD}"/>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Gen 2 Frames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cxnSp>
        <p:nvCxnSpPr>
          <p:cNvPr id="4" name="直接箭头连接符 3">
            <a:extLst>
              <a:ext uri="{FF2B5EF4-FFF2-40B4-BE49-F238E27FC236}">
                <a16:creationId xmlns:a16="http://schemas.microsoft.com/office/drawing/2014/main" id="{B6E74659-0419-49DF-BDB4-C3EF0C2B150B}"/>
              </a:ext>
            </a:extLst>
          </p:cNvPr>
          <p:cNvCxnSpPr>
            <a:cxnSpLocks/>
          </p:cNvCxnSpPr>
          <p:nvPr/>
        </p:nvCxnSpPr>
        <p:spPr>
          <a:xfrm flipV="1">
            <a:off x="1621766" y="4433977"/>
            <a:ext cx="776377" cy="408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D4DCEFA-6700-46DB-BD3E-AA79A548B9AE}"/>
              </a:ext>
            </a:extLst>
          </p:cNvPr>
          <p:cNvSpPr txBox="1"/>
          <p:nvPr/>
        </p:nvSpPr>
        <p:spPr>
          <a:xfrm>
            <a:off x="885646" y="4842294"/>
            <a:ext cx="1765540" cy="646331"/>
          </a:xfrm>
          <a:prstGeom prst="rect">
            <a:avLst/>
          </a:prstGeom>
          <a:noFill/>
        </p:spPr>
        <p:txBody>
          <a:bodyPr wrap="square" rtlCol="0">
            <a:spAutoFit/>
          </a:bodyPr>
          <a:lstStyle/>
          <a:p>
            <a:r>
              <a:rPr lang="en-US" altLang="zh-CN" dirty="0"/>
              <a:t>1000</a:t>
            </a:r>
            <a:r>
              <a:rPr lang="zh-CN" altLang="en-US" dirty="0"/>
              <a:t>表示是个</a:t>
            </a:r>
            <a:r>
              <a:rPr lang="en-US" altLang="zh-CN" dirty="0"/>
              <a:t>Query message</a:t>
            </a:r>
            <a:endParaRPr lang="zh-CN" altLang="en-US" dirty="0"/>
          </a:p>
        </p:txBody>
      </p:sp>
    </p:spTree>
    <p:extLst>
      <p:ext uri="{BB962C8B-B14F-4D97-AF65-F5344CB8AC3E}">
        <p14:creationId xmlns:p14="http://schemas.microsoft.com/office/powerpoint/2010/main" val="23501710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D742504B-275E-457F-B2A6-6C4DF2A4497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Chapter 4</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Medium Access Control Sublayer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1" name="Subtitle 2">
            <a:extLst>
              <a:ext uri="{FF2B5EF4-FFF2-40B4-BE49-F238E27FC236}">
                <a16:creationId xmlns:a16="http://schemas.microsoft.com/office/drawing/2014/main" id="{55B12CBA-E70C-4DC2-A8D8-81B57F479A13}"/>
              </a:ext>
            </a:extLst>
          </p:cNvPr>
          <p:cNvSpPr txBox="1">
            <a:spLocks/>
          </p:cNvSpPr>
          <p:nvPr/>
        </p:nvSpPr>
        <p:spPr>
          <a:xfrm>
            <a:off x="2562860" y="1568057"/>
            <a:ext cx="6686550" cy="3501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defRPr/>
            </a:pPr>
            <a:r>
              <a:rPr lang="en-US" dirty="0"/>
              <a:t>Channel Allocation Problem</a:t>
            </a:r>
          </a:p>
          <a:p>
            <a:pPr lvl="1">
              <a:defRPr/>
            </a:pPr>
            <a:r>
              <a:rPr lang="en-US" dirty="0"/>
              <a:t>Multiple Access Protocols</a:t>
            </a:r>
          </a:p>
          <a:p>
            <a:pPr lvl="1">
              <a:defRPr/>
            </a:pPr>
            <a:r>
              <a:rPr lang="en-US" dirty="0"/>
              <a:t>Ethernet</a:t>
            </a:r>
          </a:p>
          <a:p>
            <a:pPr lvl="1">
              <a:defRPr/>
            </a:pPr>
            <a:r>
              <a:rPr lang="en-US" dirty="0"/>
              <a:t>Wireless LANs</a:t>
            </a:r>
          </a:p>
          <a:p>
            <a:pPr lvl="1">
              <a:defRPr/>
            </a:pPr>
            <a:r>
              <a:rPr lang="en-US" dirty="0"/>
              <a:t>Broadband Wireless</a:t>
            </a:r>
          </a:p>
          <a:p>
            <a:pPr lvl="1">
              <a:defRPr/>
            </a:pPr>
            <a:r>
              <a:rPr lang="en-US" dirty="0"/>
              <a:t>Bluetooth</a:t>
            </a:r>
          </a:p>
          <a:p>
            <a:pPr lvl="1">
              <a:defRPr/>
            </a:pPr>
            <a:r>
              <a:rPr lang="en-US" dirty="0"/>
              <a:t>RFID</a:t>
            </a:r>
          </a:p>
          <a:p>
            <a:pPr lvl="1">
              <a:defRPr/>
            </a:pPr>
            <a:r>
              <a:rPr lang="en-US" b="1" dirty="0">
                <a:solidFill>
                  <a:srgbClr val="C00000"/>
                </a:solidFill>
              </a:rPr>
              <a:t>Data Link Layer Switching</a:t>
            </a:r>
          </a:p>
        </p:txBody>
      </p:sp>
    </p:spTree>
    <p:extLst>
      <p:ext uri="{BB962C8B-B14F-4D97-AF65-F5344CB8AC3E}">
        <p14:creationId xmlns:p14="http://schemas.microsoft.com/office/powerpoint/2010/main" val="11346837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65540" name="Rectangle 3"/>
          <p:cNvSpPr>
            <a:spLocks noGrp="1" noChangeArrowheads="1"/>
          </p:cNvSpPr>
          <p:nvPr>
            <p:ph idx="1"/>
          </p:nvPr>
        </p:nvSpPr>
        <p:spPr>
          <a:xfrm>
            <a:off x="2905125" y="1990725"/>
            <a:ext cx="7315200" cy="4019550"/>
          </a:xfrm>
        </p:spPr>
        <p:txBody>
          <a:bodyPr/>
          <a:lstStyle/>
          <a:p>
            <a:pPr lvl="1"/>
            <a:r>
              <a:rPr lang="en-US" altLang="zh-CN">
                <a:ea typeface="宋体" panose="02010600030101010101" pitchFamily="2" charset="-122"/>
              </a:rPr>
              <a:t>Uses of Bridges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Learning Bridges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Spanning Tree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Repeaters, hubs, bridges, .., routers, gateways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Virtual LANs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p:txBody>
      </p:sp>
      <p:sp>
        <p:nvSpPr>
          <p:cNvPr id="2" name="矩形 1">
            <a:extLst>
              <a:ext uri="{FF2B5EF4-FFF2-40B4-BE49-F238E27FC236}">
                <a16:creationId xmlns:a16="http://schemas.microsoft.com/office/drawing/2014/main" id="{F4D1A91D-1D3D-4657-A021-09187BDA2DF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Data Link Layer Switching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21389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838200" y="1047860"/>
            <a:ext cx="10515600" cy="1009540"/>
          </a:xfrm>
        </p:spPr>
        <p:txBody>
          <a:bodyPr/>
          <a:lstStyle/>
          <a:p>
            <a:r>
              <a:rPr lang="en-US" altLang="zh-CN" dirty="0">
                <a:ea typeface="宋体" panose="02010600030101010101" pitchFamily="2" charset="-122"/>
              </a:rPr>
              <a:t>Common setup is a building with centralized wiring</a:t>
            </a:r>
          </a:p>
          <a:p>
            <a:pPr lvl="1"/>
            <a:r>
              <a:rPr lang="en-US" altLang="zh-CN" dirty="0">
                <a:ea typeface="宋体" panose="02010600030101010101" pitchFamily="2" charset="-122"/>
              </a:rPr>
              <a:t>Bridges (switches) are placed in or near wiring closets</a:t>
            </a:r>
          </a:p>
        </p:txBody>
      </p:sp>
      <p:pic>
        <p:nvPicPr>
          <p:cNvPr id="665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293" y="2196465"/>
            <a:ext cx="7225533" cy="424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CBA4668-EEF8-4F66-ADF8-9591E49DBB8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Uses of Bridges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30825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67588" name="Rectangle 3"/>
          <p:cNvSpPr>
            <a:spLocks noGrp="1" noChangeArrowheads="1"/>
          </p:cNvSpPr>
          <p:nvPr>
            <p:ph idx="1"/>
          </p:nvPr>
        </p:nvSpPr>
        <p:spPr>
          <a:xfrm>
            <a:off x="1981201" y="1290749"/>
            <a:ext cx="7789863" cy="1173928"/>
          </a:xfrm>
        </p:spPr>
        <p:txBody>
          <a:bodyPr/>
          <a:lstStyle/>
          <a:p>
            <a:r>
              <a:rPr lang="en-US" altLang="zh-CN" dirty="0">
                <a:ea typeface="宋体" panose="02010600030101010101" pitchFamily="2" charset="-122"/>
              </a:rPr>
              <a:t>A bridge operates as a switched LAN (not a hub)</a:t>
            </a:r>
          </a:p>
          <a:p>
            <a:pPr lvl="1"/>
            <a:r>
              <a:rPr lang="en-US" altLang="zh-CN" dirty="0">
                <a:ea typeface="宋体" panose="02010600030101010101" pitchFamily="2" charset="-122"/>
              </a:rPr>
              <a:t>Computers, bridges, and hubs connect to its ports </a:t>
            </a:r>
          </a:p>
        </p:txBody>
      </p:sp>
      <p:pic>
        <p:nvPicPr>
          <p:cNvPr id="67589" name="Picture 6"/>
          <p:cNvPicPr>
            <a:picLocks noChangeAspect="1" noChangeArrowheads="1"/>
          </p:cNvPicPr>
          <p:nvPr/>
        </p:nvPicPr>
        <p:blipFill>
          <a:blip r:embed="rId2">
            <a:extLst>
              <a:ext uri="{28A0092B-C50C-407E-A947-70E740481C1C}">
                <a14:useLocalDpi xmlns:a14="http://schemas.microsoft.com/office/drawing/2010/main" val="0"/>
              </a:ext>
            </a:extLst>
          </a:blip>
          <a:srcRect l="2602" r="4059"/>
          <a:stretch>
            <a:fillRect/>
          </a:stretch>
        </p:blipFill>
        <p:spPr bwMode="auto">
          <a:xfrm>
            <a:off x="3168870" y="2464677"/>
            <a:ext cx="5495925" cy="28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4EA91AA-82F5-4048-B3CE-C83F842A7F4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Learning Bridges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87547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68612" name="Content Placeholder 2"/>
          <p:cNvSpPr>
            <a:spLocks noGrp="1"/>
          </p:cNvSpPr>
          <p:nvPr>
            <p:ph idx="1"/>
          </p:nvPr>
        </p:nvSpPr>
        <p:spPr>
          <a:xfrm>
            <a:off x="1418898" y="1129507"/>
            <a:ext cx="8770881" cy="3820866"/>
          </a:xfrm>
        </p:spPr>
        <p:txBody>
          <a:bodyPr/>
          <a:lstStyle/>
          <a:p>
            <a:r>
              <a:rPr lang="en-US" altLang="zh-CN" dirty="0">
                <a:ea typeface="宋体" panose="02010600030101010101" pitchFamily="2" charset="-122"/>
              </a:rPr>
              <a:t>Backward learning algorithm picks the output port:</a:t>
            </a:r>
          </a:p>
          <a:p>
            <a:pPr lvl="1"/>
            <a:r>
              <a:rPr lang="en-US" altLang="zh-CN" dirty="0">
                <a:ea typeface="宋体" panose="02010600030101010101" pitchFamily="2" charset="-122"/>
              </a:rPr>
              <a:t>Associates source address on frame with input port</a:t>
            </a:r>
          </a:p>
          <a:p>
            <a:pPr lvl="1"/>
            <a:r>
              <a:rPr lang="en-US" altLang="zh-CN" dirty="0">
                <a:ea typeface="宋体" panose="02010600030101010101" pitchFamily="2" charset="-122"/>
              </a:rPr>
              <a:t>Frame with destination address sent to learned port</a:t>
            </a:r>
          </a:p>
          <a:p>
            <a:pPr lvl="1"/>
            <a:r>
              <a:rPr lang="en-US" altLang="zh-CN" dirty="0">
                <a:ea typeface="宋体" panose="02010600030101010101" pitchFamily="2" charset="-122"/>
              </a:rPr>
              <a:t>Unlearned destinations are sent to all other ports</a:t>
            </a:r>
          </a:p>
          <a:p>
            <a:pPr lvl="1"/>
            <a:endParaRPr lang="en-US" altLang="zh-CN" dirty="0">
              <a:ea typeface="宋体" panose="02010600030101010101" pitchFamily="2" charset="-122"/>
            </a:endParaRPr>
          </a:p>
          <a:p>
            <a:r>
              <a:rPr lang="en-US" altLang="zh-CN" dirty="0">
                <a:ea typeface="宋体" panose="02010600030101010101" pitchFamily="2" charset="-122"/>
              </a:rPr>
              <a:t>Needs no configuration</a:t>
            </a:r>
          </a:p>
          <a:p>
            <a:pPr lvl="1"/>
            <a:r>
              <a:rPr lang="en-US" altLang="zh-CN" dirty="0">
                <a:ea typeface="宋体" panose="02010600030101010101" pitchFamily="2" charset="-122"/>
              </a:rPr>
              <a:t>Forget unused addresses to allow changes</a:t>
            </a:r>
          </a:p>
          <a:p>
            <a:pPr lvl="1"/>
            <a:r>
              <a:rPr lang="en-US" altLang="zh-CN" dirty="0">
                <a:ea typeface="宋体" panose="02010600030101010101" pitchFamily="2" charset="-122"/>
              </a:rPr>
              <a:t>Bandwidth efficient for two-way traffic</a:t>
            </a:r>
          </a:p>
          <a:p>
            <a:endParaRPr lang="en-US" altLang="zh-CN" dirty="0">
              <a:ea typeface="宋体" panose="02010600030101010101" pitchFamily="2" charset="-122"/>
            </a:endParaRPr>
          </a:p>
        </p:txBody>
      </p:sp>
      <p:sp>
        <p:nvSpPr>
          <p:cNvPr id="2" name="矩形 1">
            <a:extLst>
              <a:ext uri="{FF2B5EF4-FFF2-40B4-BE49-F238E27FC236}">
                <a16:creationId xmlns:a16="http://schemas.microsoft.com/office/drawing/2014/main" id="{97663510-4181-4F8F-B590-538BB173A2B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Learning Bridges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67721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69636" name="Rectangle 3"/>
          <p:cNvSpPr>
            <a:spLocks noGrp="1" noChangeArrowheads="1"/>
          </p:cNvSpPr>
          <p:nvPr>
            <p:ph idx="1"/>
          </p:nvPr>
        </p:nvSpPr>
        <p:spPr>
          <a:xfrm>
            <a:off x="1981201" y="1139296"/>
            <a:ext cx="7789863" cy="1515514"/>
          </a:xfrm>
        </p:spPr>
        <p:txBody>
          <a:bodyPr/>
          <a:lstStyle/>
          <a:p>
            <a:r>
              <a:rPr lang="en-US" altLang="zh-CN" dirty="0">
                <a:ea typeface="宋体" panose="02010600030101010101" pitchFamily="2" charset="-122"/>
              </a:rPr>
              <a:t>Bridges extend the Link layer:</a:t>
            </a:r>
          </a:p>
          <a:p>
            <a:pPr lvl="1"/>
            <a:r>
              <a:rPr lang="en-US" altLang="zh-CN" dirty="0">
                <a:ea typeface="宋体" panose="02010600030101010101" pitchFamily="2" charset="-122"/>
              </a:rPr>
              <a:t>Use but don’t remove Ethernet header/addresses</a:t>
            </a:r>
          </a:p>
          <a:p>
            <a:pPr lvl="1"/>
            <a:r>
              <a:rPr lang="en-US" altLang="zh-CN" dirty="0">
                <a:ea typeface="宋体" panose="02010600030101010101" pitchFamily="2" charset="-122"/>
              </a:rPr>
              <a:t>Do not inspect Network header</a:t>
            </a:r>
          </a:p>
        </p:txBody>
      </p:sp>
      <p:pic>
        <p:nvPicPr>
          <p:cNvPr id="69637" name="Picture 6"/>
          <p:cNvPicPr>
            <a:picLocks noChangeAspect="1" noChangeArrowheads="1"/>
          </p:cNvPicPr>
          <p:nvPr/>
        </p:nvPicPr>
        <p:blipFill>
          <a:blip r:embed="rId2">
            <a:extLst>
              <a:ext uri="{28A0092B-C50C-407E-A947-70E740481C1C}">
                <a14:useLocalDpi xmlns:a14="http://schemas.microsoft.com/office/drawing/2010/main" val="0"/>
              </a:ext>
            </a:extLst>
          </a:blip>
          <a:srcRect t="6561" b="4993"/>
          <a:stretch>
            <a:fillRect/>
          </a:stretch>
        </p:blipFill>
        <p:spPr bwMode="auto">
          <a:xfrm>
            <a:off x="1797654" y="2994792"/>
            <a:ext cx="8307387"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29844EB-C6C0-46B8-97EC-822BF4B03D9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Learning Bridges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37410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70660" name="Content Placeholder 2"/>
          <p:cNvSpPr>
            <a:spLocks noGrp="1"/>
          </p:cNvSpPr>
          <p:nvPr>
            <p:ph idx="1"/>
          </p:nvPr>
        </p:nvSpPr>
        <p:spPr>
          <a:xfrm>
            <a:off x="655320" y="1150526"/>
            <a:ext cx="11054079" cy="1456039"/>
          </a:xfrm>
        </p:spPr>
        <p:txBody>
          <a:bodyPr/>
          <a:lstStyle/>
          <a:p>
            <a:r>
              <a:rPr lang="en-US" altLang="zh-CN" dirty="0">
                <a:ea typeface="宋体" panose="02010600030101010101" pitchFamily="2" charset="-122"/>
              </a:rPr>
              <a:t>Bridge topologies with loops and only backward learning will cause frames to circulate for ever</a:t>
            </a:r>
          </a:p>
          <a:p>
            <a:pPr lvl="1"/>
            <a:r>
              <a:rPr lang="en-US" altLang="zh-CN" dirty="0">
                <a:ea typeface="宋体" panose="02010600030101010101" pitchFamily="2" charset="-122"/>
              </a:rPr>
              <a:t>Need spanning tree support to solve problem</a:t>
            </a:r>
          </a:p>
        </p:txBody>
      </p:sp>
      <p:pic>
        <p:nvPicPr>
          <p:cNvPr id="7066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143" y="2709207"/>
            <a:ext cx="679132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75D7D37-34FE-4EFC-AB0A-2D272EA898D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Spanning Tree (1) – Problem </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11636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71684" name="Content Placeholder 11"/>
          <p:cNvSpPr>
            <a:spLocks noGrp="1"/>
          </p:cNvSpPr>
          <p:nvPr>
            <p:ph idx="1"/>
          </p:nvPr>
        </p:nvSpPr>
        <p:spPr>
          <a:xfrm>
            <a:off x="670560" y="1658890"/>
            <a:ext cx="4917440" cy="1994687"/>
          </a:xfrm>
        </p:spPr>
        <p:txBody>
          <a:bodyPr/>
          <a:lstStyle/>
          <a:p>
            <a:pPr lvl="1"/>
            <a:r>
              <a:rPr lang="en-US" altLang="zh-CN" dirty="0">
                <a:ea typeface="宋体" panose="02010600030101010101" pitchFamily="2" charset="-122"/>
              </a:rPr>
              <a:t>Subset of forwarding ports for data is use to avoid loops</a:t>
            </a:r>
          </a:p>
          <a:p>
            <a:pPr lvl="1"/>
            <a:r>
              <a:rPr lang="en-US" altLang="zh-CN" dirty="0">
                <a:ea typeface="宋体" panose="02010600030101010101" pitchFamily="2" charset="-122"/>
              </a:rPr>
              <a:t>Selected with the spanning tree distributed algorithm by Perlman</a:t>
            </a:r>
          </a:p>
        </p:txBody>
      </p:sp>
      <p:sp>
        <p:nvSpPr>
          <p:cNvPr id="71685" name="TextBox 7"/>
          <p:cNvSpPr txBox="1">
            <a:spLocks noChangeArrowheads="1"/>
          </p:cNvSpPr>
          <p:nvPr/>
        </p:nvSpPr>
        <p:spPr bwMode="auto">
          <a:xfrm>
            <a:off x="6604002" y="1300563"/>
            <a:ext cx="4240356"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nSpc>
                <a:spcPts val="2600"/>
              </a:lnSpc>
              <a:spcBef>
                <a:spcPct val="0"/>
              </a:spcBef>
              <a:buClrTx/>
            </a:pPr>
            <a:r>
              <a:rPr lang="en-US" altLang="zh-CN" sz="1800" i="1" dirty="0">
                <a:ea typeface="宋体" panose="02010600030101010101" pitchFamily="2" charset="-122"/>
              </a:rPr>
              <a:t>I think that I shall never see</a:t>
            </a:r>
          </a:p>
          <a:p>
            <a:pPr>
              <a:lnSpc>
                <a:spcPts val="2600"/>
              </a:lnSpc>
              <a:spcBef>
                <a:spcPct val="0"/>
              </a:spcBef>
              <a:buClrTx/>
            </a:pPr>
            <a:r>
              <a:rPr lang="en-US" altLang="zh-CN" sz="1800" i="1" dirty="0">
                <a:ea typeface="宋体" panose="02010600030101010101" pitchFamily="2" charset="-122"/>
              </a:rPr>
              <a:t>A graph more lovely than a tree.</a:t>
            </a:r>
          </a:p>
          <a:p>
            <a:pPr>
              <a:lnSpc>
                <a:spcPts val="2600"/>
              </a:lnSpc>
              <a:spcBef>
                <a:spcPct val="0"/>
              </a:spcBef>
              <a:buClrTx/>
            </a:pPr>
            <a:r>
              <a:rPr lang="en-US" altLang="zh-CN" sz="1800" i="1" dirty="0">
                <a:ea typeface="宋体" panose="02010600030101010101" pitchFamily="2" charset="-122"/>
              </a:rPr>
              <a:t>A tree whose crucial property</a:t>
            </a:r>
          </a:p>
          <a:p>
            <a:pPr>
              <a:lnSpc>
                <a:spcPts val="2600"/>
              </a:lnSpc>
              <a:spcBef>
                <a:spcPct val="0"/>
              </a:spcBef>
              <a:buClrTx/>
            </a:pPr>
            <a:r>
              <a:rPr lang="en-US" altLang="zh-CN" sz="1800" i="1" dirty="0">
                <a:ea typeface="宋体" panose="02010600030101010101" pitchFamily="2" charset="-122"/>
              </a:rPr>
              <a:t>Is loop-free connectivity.</a:t>
            </a:r>
          </a:p>
          <a:p>
            <a:pPr>
              <a:lnSpc>
                <a:spcPts val="2600"/>
              </a:lnSpc>
              <a:spcBef>
                <a:spcPct val="0"/>
              </a:spcBef>
              <a:buClrTx/>
            </a:pPr>
            <a:r>
              <a:rPr lang="en-US" altLang="zh-CN" sz="1800" i="1" dirty="0">
                <a:ea typeface="宋体" panose="02010600030101010101" pitchFamily="2" charset="-122"/>
              </a:rPr>
              <a:t>A tree which must be sure to span.</a:t>
            </a:r>
          </a:p>
          <a:p>
            <a:pPr>
              <a:lnSpc>
                <a:spcPts val="2600"/>
              </a:lnSpc>
              <a:spcBef>
                <a:spcPct val="0"/>
              </a:spcBef>
              <a:buClrTx/>
            </a:pPr>
            <a:r>
              <a:rPr lang="en-US" altLang="zh-CN" sz="1800" i="1" dirty="0">
                <a:ea typeface="宋体" panose="02010600030101010101" pitchFamily="2" charset="-122"/>
              </a:rPr>
              <a:t>So packets can reach every LAN.</a:t>
            </a:r>
          </a:p>
          <a:p>
            <a:pPr>
              <a:lnSpc>
                <a:spcPts val="2600"/>
              </a:lnSpc>
              <a:spcBef>
                <a:spcPct val="0"/>
              </a:spcBef>
              <a:buClrTx/>
            </a:pPr>
            <a:r>
              <a:rPr lang="en-US" altLang="zh-CN" sz="1800" i="1" dirty="0">
                <a:ea typeface="宋体" panose="02010600030101010101" pitchFamily="2" charset="-122"/>
              </a:rPr>
              <a:t>First the Root must be selected</a:t>
            </a:r>
          </a:p>
          <a:p>
            <a:pPr>
              <a:lnSpc>
                <a:spcPts val="2600"/>
              </a:lnSpc>
              <a:spcBef>
                <a:spcPct val="0"/>
              </a:spcBef>
              <a:buClrTx/>
            </a:pPr>
            <a:r>
              <a:rPr lang="en-US" altLang="zh-CN" sz="1800" i="1" dirty="0">
                <a:ea typeface="宋体" panose="02010600030101010101" pitchFamily="2" charset="-122"/>
              </a:rPr>
              <a:t>By ID it is elected.</a:t>
            </a:r>
          </a:p>
          <a:p>
            <a:pPr>
              <a:lnSpc>
                <a:spcPts val="2600"/>
              </a:lnSpc>
              <a:spcBef>
                <a:spcPct val="0"/>
              </a:spcBef>
              <a:buClrTx/>
            </a:pPr>
            <a:r>
              <a:rPr lang="en-US" altLang="zh-CN" sz="1800" i="1" dirty="0">
                <a:ea typeface="宋体" panose="02010600030101010101" pitchFamily="2" charset="-122"/>
              </a:rPr>
              <a:t>Least cost paths from Root are traced</a:t>
            </a:r>
          </a:p>
          <a:p>
            <a:pPr>
              <a:lnSpc>
                <a:spcPts val="2600"/>
              </a:lnSpc>
              <a:spcBef>
                <a:spcPct val="0"/>
              </a:spcBef>
              <a:buClrTx/>
            </a:pPr>
            <a:r>
              <a:rPr lang="en-US" altLang="zh-CN" sz="1800" i="1" dirty="0">
                <a:ea typeface="宋体" panose="02010600030101010101" pitchFamily="2" charset="-122"/>
              </a:rPr>
              <a:t>In the tree these paths are placed.</a:t>
            </a:r>
          </a:p>
          <a:p>
            <a:pPr>
              <a:lnSpc>
                <a:spcPts val="2600"/>
              </a:lnSpc>
              <a:spcBef>
                <a:spcPct val="0"/>
              </a:spcBef>
              <a:buClrTx/>
            </a:pPr>
            <a:r>
              <a:rPr lang="en-US" altLang="zh-CN" sz="1800" i="1" dirty="0">
                <a:ea typeface="宋体" panose="02010600030101010101" pitchFamily="2" charset="-122"/>
              </a:rPr>
              <a:t>A mesh is made by folks like me</a:t>
            </a:r>
          </a:p>
          <a:p>
            <a:pPr>
              <a:lnSpc>
                <a:spcPts val="2600"/>
              </a:lnSpc>
              <a:spcBef>
                <a:spcPct val="0"/>
              </a:spcBef>
              <a:spcAft>
                <a:spcPts val="1200"/>
              </a:spcAft>
              <a:buClrTx/>
            </a:pPr>
            <a:r>
              <a:rPr lang="en-US" altLang="zh-CN" sz="1800" i="1" dirty="0">
                <a:ea typeface="宋体" panose="02010600030101010101" pitchFamily="2" charset="-122"/>
              </a:rPr>
              <a:t>Then bridges find a spanning tree.</a:t>
            </a:r>
          </a:p>
          <a:p>
            <a:pPr>
              <a:lnSpc>
                <a:spcPts val="2400"/>
              </a:lnSpc>
              <a:spcBef>
                <a:spcPct val="0"/>
              </a:spcBef>
              <a:buClrTx/>
            </a:pPr>
            <a:r>
              <a:rPr lang="en-US" altLang="zh-CN" sz="1800" i="1" dirty="0">
                <a:ea typeface="宋体" panose="02010600030101010101" pitchFamily="2" charset="-122"/>
              </a:rPr>
              <a:t>	– </a:t>
            </a:r>
            <a:r>
              <a:rPr lang="en-US" altLang="zh-CN" sz="1800" dirty="0" err="1">
                <a:ea typeface="宋体" panose="02010600030101010101" pitchFamily="2" charset="-122"/>
              </a:rPr>
              <a:t>Radia</a:t>
            </a:r>
            <a:r>
              <a:rPr lang="en-US" altLang="zh-CN" sz="1800" dirty="0">
                <a:ea typeface="宋体" panose="02010600030101010101" pitchFamily="2" charset="-122"/>
              </a:rPr>
              <a:t> Perlman, 1985.</a:t>
            </a:r>
          </a:p>
        </p:txBody>
      </p:sp>
      <p:sp>
        <p:nvSpPr>
          <p:cNvPr id="2" name="矩形 1">
            <a:extLst>
              <a:ext uri="{FF2B5EF4-FFF2-40B4-BE49-F238E27FC236}">
                <a16:creationId xmlns:a16="http://schemas.microsoft.com/office/drawing/2014/main" id="{8F9ECF51-7D36-4D6F-B078-0DE78D1B138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Spanning Tree (2) – Algorithm</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50800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72708" name="Rectangle 3"/>
          <p:cNvSpPr>
            <a:spLocks noGrp="1" noChangeArrowheads="1"/>
          </p:cNvSpPr>
          <p:nvPr>
            <p:ph idx="1"/>
          </p:nvPr>
        </p:nvSpPr>
        <p:spPr>
          <a:xfrm>
            <a:off x="2159476" y="1073626"/>
            <a:ext cx="7789863" cy="4598987"/>
          </a:xfrm>
        </p:spPr>
        <p:txBody>
          <a:bodyPr/>
          <a:lstStyle/>
          <a:p>
            <a:r>
              <a:rPr lang="en-US" altLang="zh-CN" dirty="0">
                <a:ea typeface="宋体" panose="02010600030101010101" pitchFamily="2" charset="-122"/>
              </a:rPr>
              <a:t>After the algorithm runs:</a:t>
            </a:r>
          </a:p>
          <a:p>
            <a:pPr lvl="2"/>
            <a:r>
              <a:rPr lang="en-US" altLang="zh-CN" dirty="0">
                <a:ea typeface="宋体" panose="02010600030101010101" pitchFamily="2" charset="-122"/>
              </a:rPr>
              <a:t>B1 is the root, two dashed links are turned off</a:t>
            </a:r>
          </a:p>
          <a:p>
            <a:pPr lvl="2"/>
            <a:r>
              <a:rPr lang="en-US" altLang="zh-CN" dirty="0">
                <a:ea typeface="宋体" panose="02010600030101010101" pitchFamily="2" charset="-122"/>
              </a:rPr>
              <a:t>B4 uses link to B2 (ID lower than B3 also at distance 1)</a:t>
            </a:r>
          </a:p>
          <a:p>
            <a:pPr lvl="2"/>
            <a:r>
              <a:rPr lang="en-US" altLang="zh-CN" dirty="0">
                <a:ea typeface="宋体" panose="02010600030101010101" pitchFamily="2" charset="-122"/>
              </a:rPr>
              <a:t>B5 uses B3 (distance 1 versus B4 at distance 2)</a:t>
            </a:r>
          </a:p>
        </p:txBody>
      </p:sp>
      <p:pic>
        <p:nvPicPr>
          <p:cNvPr id="72709" name="Picture 6"/>
          <p:cNvPicPr>
            <a:picLocks noChangeAspect="1" noChangeArrowheads="1"/>
          </p:cNvPicPr>
          <p:nvPr/>
        </p:nvPicPr>
        <p:blipFill>
          <a:blip r:embed="rId3">
            <a:extLst>
              <a:ext uri="{28A0092B-C50C-407E-A947-70E740481C1C}">
                <a14:useLocalDpi xmlns:a14="http://schemas.microsoft.com/office/drawing/2010/main" val="0"/>
              </a:ext>
            </a:extLst>
          </a:blip>
          <a:srcRect t="5319"/>
          <a:stretch>
            <a:fillRect/>
          </a:stretch>
        </p:blipFill>
        <p:spPr bwMode="auto">
          <a:xfrm>
            <a:off x="2033587" y="2924175"/>
            <a:ext cx="8124825"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BB9DC00-7D41-4F49-94AA-4AB5CB93DE3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Spanning Tree (3) – Example </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97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8274" y="1303879"/>
            <a:ext cx="10833847" cy="4351338"/>
          </a:xfrm>
        </p:spPr>
        <p:txBody>
          <a:bodyPr/>
          <a:lstStyle/>
          <a:p>
            <a:pPr algn="just"/>
            <a:r>
              <a:rPr lang="en-US" altLang="zh-CN" dirty="0">
                <a:ea typeface="宋体" panose="02010600030101010101" pitchFamily="2" charset="-122"/>
              </a:rPr>
              <a:t>A pure ALOHA network transmits 200-bit frames on a shared channel of 200 kbps. </a:t>
            </a:r>
          </a:p>
          <a:p>
            <a:pPr algn="just"/>
            <a:r>
              <a:rPr lang="en-US" altLang="zh-CN" dirty="0">
                <a:ea typeface="宋体" panose="02010600030101010101" pitchFamily="2" charset="-122"/>
              </a:rPr>
              <a:t>What is the requirement to make this frame collision-free?</a:t>
            </a:r>
          </a:p>
          <a:p>
            <a:pPr algn="just"/>
            <a:r>
              <a:rPr lang="en-US" altLang="zh-CN" dirty="0">
                <a:solidFill>
                  <a:srgbClr val="FF0000"/>
                </a:solidFill>
                <a:ea typeface="宋体" panose="02010600030101010101" pitchFamily="2" charset="-122"/>
              </a:rPr>
              <a:t>Solution</a:t>
            </a:r>
          </a:p>
          <a:p>
            <a:pPr algn="just"/>
            <a:r>
              <a:rPr lang="en-US" altLang="zh-CN" dirty="0">
                <a:solidFill>
                  <a:srgbClr val="0000FF"/>
                </a:solidFill>
                <a:ea typeface="宋体" panose="02010600030101010101" pitchFamily="2" charset="-122"/>
              </a:rPr>
              <a:t>Frame time is 200 bits/200 kbps or 1 </a:t>
            </a:r>
            <a:r>
              <a:rPr lang="en-US" altLang="zh-CN" dirty="0" err="1">
                <a:solidFill>
                  <a:srgbClr val="0000FF"/>
                </a:solidFill>
                <a:ea typeface="宋体" panose="02010600030101010101" pitchFamily="2" charset="-122"/>
              </a:rPr>
              <a:t>ms.</a:t>
            </a:r>
            <a:r>
              <a:rPr lang="en-US" altLang="zh-CN" dirty="0">
                <a:solidFill>
                  <a:srgbClr val="0000FF"/>
                </a:solidFill>
                <a:ea typeface="宋体" panose="02010600030101010101" pitchFamily="2" charset="-122"/>
              </a:rPr>
              <a:t> </a:t>
            </a:r>
          </a:p>
          <a:p>
            <a:pPr algn="just"/>
            <a:r>
              <a:rPr lang="en-US" altLang="zh-CN" dirty="0">
                <a:solidFill>
                  <a:srgbClr val="0000FF"/>
                </a:solidFill>
                <a:ea typeface="宋体" panose="02010600030101010101" pitchFamily="2" charset="-122"/>
              </a:rPr>
              <a:t>The vulnerable time is 2 × 1 </a:t>
            </a:r>
            <a:r>
              <a:rPr lang="en-US" altLang="zh-CN" dirty="0" err="1">
                <a:solidFill>
                  <a:srgbClr val="0000FF"/>
                </a:solidFill>
                <a:ea typeface="宋体" panose="02010600030101010101" pitchFamily="2" charset="-122"/>
              </a:rPr>
              <a:t>ms</a:t>
            </a:r>
            <a:r>
              <a:rPr lang="en-US" altLang="zh-CN" dirty="0">
                <a:solidFill>
                  <a:srgbClr val="0000FF"/>
                </a:solidFill>
                <a:ea typeface="宋体" panose="02010600030101010101" pitchFamily="2" charset="-122"/>
              </a:rPr>
              <a:t> = 2 </a:t>
            </a:r>
            <a:r>
              <a:rPr lang="en-US" altLang="zh-CN" dirty="0" err="1">
                <a:solidFill>
                  <a:srgbClr val="0000FF"/>
                </a:solidFill>
                <a:ea typeface="宋体" panose="02010600030101010101" pitchFamily="2" charset="-122"/>
              </a:rPr>
              <a:t>ms.</a:t>
            </a:r>
            <a:r>
              <a:rPr lang="en-US" altLang="zh-CN" dirty="0">
                <a:solidFill>
                  <a:srgbClr val="0000FF"/>
                </a:solidFill>
                <a:ea typeface="宋体" panose="02010600030101010101" pitchFamily="2" charset="-122"/>
              </a:rPr>
              <a:t> </a:t>
            </a:r>
          </a:p>
          <a:p>
            <a:pPr algn="just"/>
            <a:r>
              <a:rPr lang="en-US" altLang="zh-CN" dirty="0">
                <a:solidFill>
                  <a:srgbClr val="0000FF"/>
                </a:solidFill>
                <a:ea typeface="宋体" panose="02010600030101010101" pitchFamily="2" charset="-122"/>
              </a:rPr>
              <a:t>This means no station should send later than 1 </a:t>
            </a:r>
            <a:r>
              <a:rPr lang="en-US" altLang="zh-CN" dirty="0" err="1">
                <a:solidFill>
                  <a:srgbClr val="0000FF"/>
                </a:solidFill>
                <a:ea typeface="宋体" panose="02010600030101010101" pitchFamily="2" charset="-122"/>
              </a:rPr>
              <a:t>ms</a:t>
            </a:r>
            <a:r>
              <a:rPr lang="en-US" altLang="zh-CN" dirty="0">
                <a:solidFill>
                  <a:srgbClr val="0000FF"/>
                </a:solidFill>
                <a:ea typeface="宋体" panose="02010600030101010101" pitchFamily="2" charset="-122"/>
              </a:rPr>
              <a:t> before this station starts transmission and no station should start sending during the period (1ms) that this station is sending.</a:t>
            </a:r>
          </a:p>
          <a:p>
            <a:endParaRPr lang="zh-CN" altLang="en-US" dirty="0"/>
          </a:p>
        </p:txBody>
      </p:sp>
      <p:sp>
        <p:nvSpPr>
          <p:cNvPr id="2" name="矩形 1">
            <a:extLst>
              <a:ext uri="{FF2B5EF4-FFF2-40B4-BE49-F238E27FC236}">
                <a16:creationId xmlns:a16="http://schemas.microsoft.com/office/drawing/2014/main" id="{F61FF49C-EF82-408B-AC42-7B0CB8A6AC8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747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73732" name="Rectangle 3"/>
          <p:cNvSpPr>
            <a:spLocks noGrp="1" noChangeArrowheads="1"/>
          </p:cNvSpPr>
          <p:nvPr>
            <p:ph idx="1"/>
          </p:nvPr>
        </p:nvSpPr>
        <p:spPr>
          <a:xfrm>
            <a:off x="1516301" y="1120247"/>
            <a:ext cx="9376733" cy="1084790"/>
          </a:xfrm>
        </p:spPr>
        <p:txBody>
          <a:bodyPr/>
          <a:lstStyle/>
          <a:p>
            <a:r>
              <a:rPr lang="en-US" altLang="zh-CN" dirty="0">
                <a:ea typeface="宋体" panose="02010600030101010101" pitchFamily="2" charset="-122"/>
              </a:rPr>
              <a:t>Devices are named according to the layer they process</a:t>
            </a:r>
          </a:p>
          <a:p>
            <a:pPr lvl="1"/>
            <a:r>
              <a:rPr lang="en-US" altLang="zh-CN" dirty="0">
                <a:ea typeface="宋体" panose="02010600030101010101" pitchFamily="2" charset="-122"/>
              </a:rPr>
              <a:t>A bridge or LAN switch operates in the Link layer</a:t>
            </a:r>
          </a:p>
        </p:txBody>
      </p:sp>
      <p:pic>
        <p:nvPicPr>
          <p:cNvPr id="73733" name="Picture 5"/>
          <p:cNvPicPr>
            <a:picLocks noChangeAspect="1" noChangeArrowheads="1"/>
          </p:cNvPicPr>
          <p:nvPr/>
        </p:nvPicPr>
        <p:blipFill>
          <a:blip r:embed="rId3">
            <a:extLst>
              <a:ext uri="{28A0092B-C50C-407E-A947-70E740481C1C}">
                <a14:useLocalDpi xmlns:a14="http://schemas.microsoft.com/office/drawing/2010/main" val="0"/>
              </a:ext>
            </a:extLst>
          </a:blip>
          <a:srcRect t="2670" r="55836" b="11185"/>
          <a:stretch>
            <a:fillRect/>
          </a:stretch>
        </p:blipFill>
        <p:spPr bwMode="auto">
          <a:xfrm>
            <a:off x="3801610" y="2736396"/>
            <a:ext cx="360362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Rectangle 13"/>
          <p:cNvSpPr>
            <a:spLocks noChangeArrowheads="1"/>
          </p:cNvSpPr>
          <p:nvPr/>
        </p:nvSpPr>
        <p:spPr bwMode="auto">
          <a:xfrm>
            <a:off x="5260522" y="4212772"/>
            <a:ext cx="1971675" cy="466725"/>
          </a:xfrm>
          <a:prstGeom prst="rect">
            <a:avLst/>
          </a:prstGeom>
          <a:solidFill>
            <a:srgbClr val="FF2BD8">
              <a:alpha val="50195"/>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sp>
        <p:nvSpPr>
          <p:cNvPr id="2" name="矩形 1">
            <a:extLst>
              <a:ext uri="{FF2B5EF4-FFF2-40B4-BE49-F238E27FC236}">
                <a16:creationId xmlns:a16="http://schemas.microsoft.com/office/drawing/2014/main" id="{AE2D5BBD-90BC-487A-89B7-3D1D046776F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Repeaters, Hubs, Bridges, Switches, Routers, &amp; Gateways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15886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74756" name="Rectangle 3"/>
          <p:cNvSpPr>
            <a:spLocks noGrp="1" noChangeArrowheads="1"/>
          </p:cNvSpPr>
          <p:nvPr>
            <p:ph idx="1"/>
          </p:nvPr>
        </p:nvSpPr>
        <p:spPr>
          <a:xfrm>
            <a:off x="1156138" y="1156085"/>
            <a:ext cx="10242331" cy="1487267"/>
          </a:xfrm>
        </p:spPr>
        <p:txBody>
          <a:bodyPr/>
          <a:lstStyle/>
          <a:p>
            <a:r>
              <a:rPr lang="en-US" altLang="zh-CN" dirty="0">
                <a:ea typeface="宋体" panose="02010600030101010101" pitchFamily="2" charset="-122"/>
              </a:rPr>
              <a:t>VLANs (Virtual LANs) splits one physical LAN into multiple logical LANs to ease management tasks</a:t>
            </a:r>
          </a:p>
          <a:p>
            <a:pPr lvl="1"/>
            <a:r>
              <a:rPr lang="en-US" altLang="zh-CN" dirty="0">
                <a:ea typeface="宋体" panose="02010600030101010101" pitchFamily="2" charset="-122"/>
              </a:rPr>
              <a:t>Ports are “colored” according to their VLAN</a:t>
            </a:r>
          </a:p>
        </p:txBody>
      </p:sp>
      <p:pic>
        <p:nvPicPr>
          <p:cNvPr id="7475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 y="2921939"/>
            <a:ext cx="7331893" cy="258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51FDDA4-D5AE-4DD6-8F65-355F3F1FD6B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Virtual LANs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074" name="Picture 2">
            <a:extLst>
              <a:ext uri="{FF2B5EF4-FFF2-40B4-BE49-F238E27FC236}">
                <a16:creationId xmlns:a16="http://schemas.microsoft.com/office/drawing/2014/main" id="{0CBB066C-10B9-4A27-9EE3-A50C0217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681" y="2731155"/>
            <a:ext cx="47625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7945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75780" name="Rectangle 3"/>
          <p:cNvSpPr>
            <a:spLocks noGrp="1" noChangeArrowheads="1"/>
          </p:cNvSpPr>
          <p:nvPr>
            <p:ph idx="1"/>
          </p:nvPr>
        </p:nvSpPr>
        <p:spPr>
          <a:xfrm>
            <a:off x="1150884" y="1082488"/>
            <a:ext cx="10100440" cy="1336837"/>
          </a:xfrm>
        </p:spPr>
        <p:txBody>
          <a:bodyPr/>
          <a:lstStyle/>
          <a:p>
            <a:r>
              <a:rPr lang="en-US" altLang="zh-CN" dirty="0">
                <a:ea typeface="宋体" panose="02010600030101010101" pitchFamily="2" charset="-122"/>
              </a:rPr>
              <a:t>Bridges need to be aware of VLANs to support them</a:t>
            </a:r>
          </a:p>
          <a:p>
            <a:pPr lvl="1"/>
            <a:r>
              <a:rPr lang="en-US" altLang="zh-CN" dirty="0">
                <a:ea typeface="宋体" panose="02010600030101010101" pitchFamily="2" charset="-122"/>
              </a:rPr>
              <a:t>In 802.1Q, frames are tagged with their “color”</a:t>
            </a:r>
          </a:p>
          <a:p>
            <a:pPr lvl="1"/>
            <a:r>
              <a:rPr lang="en-US" altLang="zh-CN" dirty="0">
                <a:ea typeface="宋体" panose="02010600030101010101" pitchFamily="2" charset="-122"/>
              </a:rPr>
              <a:t>Legacy switches with no tags are supported</a:t>
            </a:r>
          </a:p>
        </p:txBody>
      </p:sp>
      <p:pic>
        <p:nvPicPr>
          <p:cNvPr id="7578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072" y="2845214"/>
            <a:ext cx="80010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E388279-4E10-4311-B4E8-A8FAA74751F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Virtual LANs (2) – IEEE 802.1Q</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51518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76804" name="Rectangle 3"/>
          <p:cNvSpPr>
            <a:spLocks noGrp="1" noChangeArrowheads="1"/>
          </p:cNvSpPr>
          <p:nvPr>
            <p:ph idx="1"/>
          </p:nvPr>
        </p:nvSpPr>
        <p:spPr>
          <a:xfrm>
            <a:off x="1340070" y="1133093"/>
            <a:ext cx="9837682" cy="1068825"/>
          </a:xfrm>
        </p:spPr>
        <p:txBody>
          <a:bodyPr/>
          <a:lstStyle/>
          <a:p>
            <a:r>
              <a:rPr lang="en-US" altLang="zh-CN" dirty="0">
                <a:ea typeface="宋体" panose="02010600030101010101" pitchFamily="2" charset="-122"/>
              </a:rPr>
              <a:t>802.1Q frames carry a color tag (VLAN identifier)</a:t>
            </a:r>
          </a:p>
          <a:p>
            <a:pPr lvl="1"/>
            <a:r>
              <a:rPr lang="en-US" altLang="zh-CN" dirty="0">
                <a:ea typeface="宋体" panose="02010600030101010101" pitchFamily="2" charset="-122"/>
              </a:rPr>
              <a:t>Length/Type value is 0x8100 for VLAN protocol</a:t>
            </a:r>
          </a:p>
        </p:txBody>
      </p:sp>
      <p:pic>
        <p:nvPicPr>
          <p:cNvPr id="76805" name="Picture 3"/>
          <p:cNvPicPr>
            <a:picLocks noChangeAspect="1" noChangeArrowheads="1"/>
          </p:cNvPicPr>
          <p:nvPr/>
        </p:nvPicPr>
        <p:blipFill>
          <a:blip r:embed="rId3">
            <a:extLst>
              <a:ext uri="{28A0092B-C50C-407E-A947-70E740481C1C}">
                <a14:useLocalDpi xmlns:a14="http://schemas.microsoft.com/office/drawing/2010/main" val="0"/>
              </a:ext>
            </a:extLst>
          </a:blip>
          <a:srcRect t="2808"/>
          <a:stretch>
            <a:fillRect/>
          </a:stretch>
        </p:blipFill>
        <p:spPr bwMode="auto">
          <a:xfrm>
            <a:off x="559564" y="2307377"/>
            <a:ext cx="8066557"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989BF4F-0DD5-4F53-921D-FBC6335D44EA}"/>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Virtual LANs (3) – IEEE 802.1Q</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4100" name="Picture 4">
            <a:extLst>
              <a:ext uri="{FF2B5EF4-FFF2-40B4-BE49-F238E27FC236}">
                <a16:creationId xmlns:a16="http://schemas.microsoft.com/office/drawing/2014/main" id="{4CDBB6A0-9CAA-488B-A1EB-A23C89B975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057" y="4427592"/>
            <a:ext cx="4539672" cy="2264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34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ctrTitle"/>
          </p:nvPr>
        </p:nvSpPr>
        <p:spPr/>
        <p:txBody>
          <a:bodyPr/>
          <a:lstStyle/>
          <a:p>
            <a:pPr eaLnBrk="1" hangingPunct="1"/>
            <a:r>
              <a:rPr lang="en-US" altLang="zh-CN" dirty="0">
                <a:ea typeface="宋体" panose="02010600030101010101" pitchFamily="2" charset="-122"/>
              </a:rPr>
              <a:t>End</a:t>
            </a:r>
          </a:p>
        </p:txBody>
      </p:sp>
      <p:sp>
        <p:nvSpPr>
          <p:cNvPr id="74755" name="Subtitle 2"/>
          <p:cNvSpPr>
            <a:spLocks noGrp="1"/>
          </p:cNvSpPr>
          <p:nvPr>
            <p:ph type="subTitle" idx="1"/>
          </p:nvPr>
        </p:nvSpPr>
        <p:spPr/>
        <p:txBody>
          <a:bodyPr/>
          <a:lstStyle/>
          <a:p>
            <a:pPr eaLnBrk="1" hangingPunct="1">
              <a:defRPr/>
            </a:pPr>
            <a:r>
              <a:rPr lang="en-US" dirty="0">
                <a:solidFill>
                  <a:schemeClr val="tx1">
                    <a:lumMod val="50000"/>
                    <a:lumOff val="50000"/>
                  </a:schemeClr>
                </a:solidFill>
                <a:latin typeface="Arial" charset="0"/>
                <a:cs typeface="Arial" charset="0"/>
              </a:rPr>
              <a:t>Chapter 4</a:t>
            </a:r>
          </a:p>
        </p:txBody>
      </p:sp>
      <p:sp>
        <p:nvSpPr>
          <p:cNvPr id="5" name="Footer Placeholder 4">
            <a:extLst>
              <a:ext uri="{FF2B5EF4-FFF2-40B4-BE49-F238E27FC236}">
                <a16:creationId xmlns:a16="http://schemas.microsoft.com/office/drawing/2014/main" id="{FD7BE8EF-9D0D-4E07-A1CE-B458D11992F1}"/>
              </a:ext>
            </a:extLst>
          </p:cNvPr>
          <p:cNvSpPr txBox="1">
            <a:spLocks/>
          </p:cNvSpPr>
          <p:nvPr/>
        </p:nvSpPr>
        <p:spPr>
          <a:xfrm>
            <a:off x="4038599" y="6356350"/>
            <a:ext cx="4423913"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l" defTabSz="914400" rtl="0" eaLnBrk="1" latinLnBrk="0" hangingPunct="1">
              <a:spcBef>
                <a:spcPts val="1800"/>
              </a:spcBef>
              <a:buClr>
                <a:srgbClr val="0000FF"/>
              </a:buClr>
              <a:buFont typeface="Arial" panose="020B0604020202020204" pitchFamily="34" charset="0"/>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ts val="600"/>
              </a:spcBef>
              <a:buClr>
                <a:srgbClr val="0000FF"/>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0000FF"/>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rgbClr val="0000FF"/>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lr>
                <a:srgbClr val="0000FF"/>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Tree>
    <p:extLst>
      <p:ext uri="{BB962C8B-B14F-4D97-AF65-F5344CB8AC3E}">
        <p14:creationId xmlns:p14="http://schemas.microsoft.com/office/powerpoint/2010/main" val="17268074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FFDC80-2AC2-4EF1-920A-D0EA20D35232}"/>
              </a:ext>
            </a:extLst>
          </p:cNvPr>
          <p:cNvSpPr txBox="1"/>
          <p:nvPr/>
        </p:nvSpPr>
        <p:spPr>
          <a:xfrm>
            <a:off x="0" y="1491615"/>
            <a:ext cx="12192000" cy="3676186"/>
          </a:xfrm>
          <a:prstGeom prst="rect">
            <a:avLst/>
          </a:prstGeom>
          <a:solidFill>
            <a:schemeClr val="bg2">
              <a:lumMod val="20000"/>
              <a:lumOff val="80000"/>
            </a:schemeClr>
          </a:solidFill>
        </p:spPr>
        <p:txBody>
          <a:bodyPr wrap="square" rtlCol="0" anchor="ctr">
            <a:noAutofit/>
          </a:bodyPr>
          <a:lstStyle/>
          <a:p>
            <a:pPr algn="ctr" defTabSz="1097280" fontAlgn="base">
              <a:spcBef>
                <a:spcPts val="1440"/>
              </a:spcBef>
              <a:spcAft>
                <a:spcPts val="1440"/>
              </a:spcAft>
            </a:pPr>
            <a:r>
              <a:rPr lang="en-US" altLang="zh-CN" sz="5280" b="1" dirty="0">
                <a:solidFill>
                  <a:srgbClr val="C00000"/>
                </a:solidFill>
                <a:latin typeface="微软雅黑" panose="020B0503020204020204" pitchFamily="34" charset="-122"/>
                <a:ea typeface="微软雅黑" panose="020B0503020204020204" pitchFamily="34" charset="-122"/>
              </a:rPr>
              <a:t>Q &amp; A</a:t>
            </a:r>
          </a:p>
        </p:txBody>
      </p:sp>
      <p:pic>
        <p:nvPicPr>
          <p:cNvPr id="5" name="Picture 2">
            <a:extLst>
              <a:ext uri="{FF2B5EF4-FFF2-40B4-BE49-F238E27FC236}">
                <a16:creationId xmlns:a16="http://schemas.microsoft.com/office/drawing/2014/main" id="{C5359447-7FF0-47D1-A892-FF658CBED8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72"/>
          <a:stretch/>
        </p:blipFill>
        <p:spPr bwMode="auto">
          <a:xfrm>
            <a:off x="263843" y="1"/>
            <a:ext cx="2388870" cy="811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0016"/>
                <a:ext cx="10774680" cy="4351338"/>
              </a:xfrm>
            </p:spPr>
            <p:txBody>
              <a:bodyPr/>
              <a:lstStyle/>
              <a:p>
                <a:pPr marL="342900" indent="-342900"/>
                <a:r>
                  <a:rPr lang="en-US" altLang="zh-CN" dirty="0"/>
                  <a:t>Assumption</a:t>
                </a:r>
                <a:r>
                  <a:rPr lang="zh-CN" altLang="en-US" dirty="0"/>
                  <a:t>：</a:t>
                </a:r>
                <a:r>
                  <a:rPr lang="en-US" altLang="zh-CN" dirty="0"/>
                  <a:t>An infinite collection of users; Fixed-length frame</a:t>
                </a:r>
              </a:p>
              <a:p>
                <a:pPr marL="342900" indent="-342900"/>
                <a:r>
                  <a:rPr lang="en-US" altLang="zh-CN" dirty="0"/>
                  <a:t>New frames generated by the stations are modeled by a </a:t>
                </a:r>
                <a:r>
                  <a:rPr lang="en-US" altLang="zh-CN" dirty="0">
                    <a:solidFill>
                      <a:srgbClr val="0000FF"/>
                    </a:solidFill>
                  </a:rPr>
                  <a:t>Poisson</a:t>
                </a:r>
                <a:r>
                  <a:rPr lang="en-US" altLang="zh-CN" dirty="0"/>
                  <a:t> distribution with a mean of </a:t>
                </a:r>
                <a14:m>
                  <m:oMath xmlns:m="http://schemas.openxmlformats.org/officeDocument/2006/math">
                    <m:r>
                      <a:rPr lang="en-US" altLang="zh-CN" b="0" i="1" smtClean="0">
                        <a:solidFill>
                          <a:srgbClr val="0000FF"/>
                        </a:solidFill>
                        <a:latin typeface="Cambria Math" panose="02040503050406030204" pitchFamily="18" charset="0"/>
                      </a:rPr>
                      <m:t>𝑁</m:t>
                    </m:r>
                  </m:oMath>
                </a14:m>
                <a:r>
                  <a:rPr lang="en-US" altLang="zh-CN" b="1" dirty="0">
                    <a:solidFill>
                      <a:srgbClr val="0000FF"/>
                    </a:solidFill>
                  </a:rPr>
                  <a:t> </a:t>
                </a:r>
                <a:r>
                  <a:rPr lang="en-US" altLang="zh-CN" dirty="0"/>
                  <a:t>frames per frame time.</a:t>
                </a:r>
              </a:p>
              <a:p>
                <a:pPr marL="800100" lvl="1" indent="-342900"/>
                <a:r>
                  <a:rPr lang="en-US" altLang="zh-CN" dirty="0"/>
                  <a:t>For reasonable throughput, </a:t>
                </a:r>
                <a14:m>
                  <m:oMath xmlns:m="http://schemas.openxmlformats.org/officeDocument/2006/math">
                    <m:r>
                      <a:rPr lang="en-US" altLang="zh-CN" i="1" smtClean="0">
                        <a:latin typeface="Cambria Math" panose="02040503050406030204" pitchFamily="18" charset="0"/>
                      </a:rPr>
                      <m:t>0&lt;</m:t>
                    </m:r>
                    <m:r>
                      <a:rPr lang="en-US" altLang="zh-CN" i="1" smtClean="0">
                        <a:latin typeface="Cambria Math" panose="02040503050406030204" pitchFamily="18" charset="0"/>
                      </a:rPr>
                      <m:t>𝑁</m:t>
                    </m:r>
                    <m:r>
                      <a:rPr lang="en-US" altLang="zh-CN" i="1" smtClean="0">
                        <a:latin typeface="Cambria Math" panose="02040503050406030204" pitchFamily="18" charset="0"/>
                      </a:rPr>
                      <m:t>&lt;1</m:t>
                    </m:r>
                  </m:oMath>
                </a14:m>
                <a:endParaRPr lang="en-US" altLang="zh-CN" dirty="0"/>
              </a:p>
              <a:p>
                <a:pPr marL="342900" indent="-342900"/>
                <a:r>
                  <a:rPr lang="en-US" altLang="zh-CN" dirty="0"/>
                  <a:t>The old (retransmitted) and new frames combined are modeled by a </a:t>
                </a:r>
                <a:r>
                  <a:rPr lang="en-US" altLang="zh-CN" dirty="0">
                    <a:solidFill>
                      <a:srgbClr val="0000FF"/>
                    </a:solidFill>
                  </a:rPr>
                  <a:t>Poisson</a:t>
                </a:r>
                <a:r>
                  <a:rPr lang="en-US" altLang="zh-CN" dirty="0"/>
                  <a:t> distribution with a mean of </a:t>
                </a:r>
                <a14:m>
                  <m:oMath xmlns:m="http://schemas.openxmlformats.org/officeDocument/2006/math">
                    <m:r>
                      <a:rPr lang="en-US" altLang="zh-CN" b="0" i="1" smtClean="0">
                        <a:solidFill>
                          <a:srgbClr val="0000FF"/>
                        </a:solidFill>
                        <a:latin typeface="Cambria Math" panose="02040503050406030204" pitchFamily="18" charset="0"/>
                      </a:rPr>
                      <m:t>𝐺</m:t>
                    </m:r>
                  </m:oMath>
                </a14:m>
                <a:r>
                  <a:rPr lang="en-US" altLang="zh-CN" dirty="0"/>
                  <a:t> frames per frame time.</a:t>
                </a:r>
              </a:p>
              <a:p>
                <a:pPr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oMath>
                  </m:oMathPara>
                </a14:m>
                <a:endParaRPr lang="en-US" altLang="zh-CN" dirty="0"/>
              </a:p>
              <a:p>
                <a:pPr marL="342900" indent="-342900"/>
                <a:r>
                  <a:rPr lang="en-US" altLang="zh-CN" dirty="0"/>
                  <a:t>Throughput per frame time </a:t>
                </a:r>
                <a:r>
                  <a:rPr lang="en-US" altLang="zh-CN" dirty="0">
                    <a:solidFill>
                      <a:srgbClr val="0000FF"/>
                    </a:solidFill>
                  </a:rPr>
                  <a:t>S = GP</a:t>
                </a:r>
                <a:r>
                  <a:rPr lang="en-US" altLang="zh-CN" baseline="-25000" dirty="0">
                    <a:solidFill>
                      <a:srgbClr val="0000FF"/>
                    </a:solidFill>
                  </a:rPr>
                  <a:t>0</a:t>
                </a:r>
                <a:r>
                  <a:rPr lang="en-US" altLang="zh-CN" dirty="0"/>
                  <a:t>, </a:t>
                </a:r>
              </a:p>
              <a:p>
                <a:pPr marL="800100" lvl="1" indent="-342900"/>
                <a:r>
                  <a:rPr lang="en-US" altLang="zh-CN" dirty="0"/>
                  <a:t>P</a:t>
                </a:r>
                <a:r>
                  <a:rPr lang="en-US" altLang="zh-CN" baseline="-25000" dirty="0"/>
                  <a:t>0 </a:t>
                </a:r>
                <a:r>
                  <a:rPr lang="en-US" altLang="zh-CN" dirty="0"/>
                  <a:t>is the probability of a transmission succeeding ---- a frame does not suffer a collision.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0016"/>
                <a:ext cx="10774680" cy="4351338"/>
              </a:xfrm>
              <a:blipFill>
                <a:blip r:embed="rId2"/>
                <a:stretch>
                  <a:fillRect l="-1019" t="-2665" r="-1075" b="-421"/>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D28A07D6-F6DA-43B3-9DF3-ECD925284D7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Channel Utilization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3006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4698" y="979808"/>
                <a:ext cx="10922604" cy="4167725"/>
              </a:xfrm>
            </p:spPr>
            <p:txBody>
              <a:bodyPr>
                <a:normAutofit fontScale="77500" lnSpcReduction="20000"/>
              </a:bodyPr>
              <a:lstStyle/>
              <a:p>
                <a:pPr marL="342900" indent="-342900">
                  <a:lnSpc>
                    <a:spcPct val="110000"/>
                  </a:lnSpc>
                </a:pPr>
                <a:r>
                  <a:rPr lang="en-US" altLang="zh-CN" dirty="0">
                    <a:latin typeface="微软雅黑" panose="020B0503020204020204" pitchFamily="34" charset="-122"/>
                    <a:ea typeface="微软雅黑" panose="020B0503020204020204" pitchFamily="34" charset="-122"/>
                  </a:rPr>
                  <a:t>The probability that </a:t>
                </a:r>
                <a14:m>
                  <m:oMath xmlns:m="http://schemas.openxmlformats.org/officeDocument/2006/math">
                    <m:r>
                      <a:rPr lang="en-US" altLang="zh-CN" b="0" i="1" smtClean="0">
                        <a:solidFill>
                          <a:srgbClr val="0000FF"/>
                        </a:solidFill>
                        <a:latin typeface="Cambria Math" panose="02040503050406030204" pitchFamily="18" charset="0"/>
                      </a:rPr>
                      <m:t>𝑘</m:t>
                    </m:r>
                  </m:oMath>
                </a14:m>
                <a:r>
                  <a:rPr lang="en-US" altLang="zh-CN" dirty="0">
                    <a:latin typeface="微软雅黑" panose="020B0503020204020204" pitchFamily="34" charset="-122"/>
                    <a:ea typeface="微软雅黑" panose="020B0503020204020204" pitchFamily="34" charset="-122"/>
                  </a:rPr>
                  <a:t> frames are generated during a frame time, in which </a:t>
                </a:r>
                <a14:m>
                  <m:oMath xmlns:m="http://schemas.openxmlformats.org/officeDocument/2006/math">
                    <m:r>
                      <a:rPr lang="en-US" altLang="zh-CN" b="0" i="1" smtClean="0">
                        <a:solidFill>
                          <a:srgbClr val="0000FF"/>
                        </a:solidFill>
                        <a:latin typeface="Cambria Math" panose="02040503050406030204" pitchFamily="18" charset="0"/>
                      </a:rPr>
                      <m:t>𝐺</m:t>
                    </m:r>
                    <m:r>
                      <a:rPr lang="en-US" altLang="zh-CN" b="1" i="1" smtClean="0">
                        <a:solidFill>
                          <a:srgbClr val="0000FF"/>
                        </a:solidFill>
                        <a:latin typeface="Cambria Math" panose="02040503050406030204" pitchFamily="18" charset="0"/>
                      </a:rPr>
                      <m:t> </m:t>
                    </m:r>
                  </m:oMath>
                </a14:m>
                <a:r>
                  <a:rPr lang="en-US" altLang="zh-CN" dirty="0">
                    <a:latin typeface="微软雅黑" panose="020B0503020204020204" pitchFamily="34" charset="-122"/>
                    <a:ea typeface="微软雅黑" panose="020B0503020204020204" pitchFamily="34" charset="-122"/>
                  </a:rPr>
                  <a:t>frames are expected, is given by the Poisson distribution</a:t>
                </a:r>
              </a:p>
              <a:p>
                <a:pPr algn="ctr">
                  <a:lnSpc>
                    <a:spcPct val="110000"/>
                  </a:lnSpc>
                </a:pP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Pr</m:t>
                        </m:r>
                      </m:fName>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𝐺</m:t>
                            </m:r>
                          </m:e>
                          <m:sup>
                            <m:r>
                              <a:rPr lang="en-US" altLang="zh-CN" i="1">
                                <a:latin typeface="Cambria Math" panose="02040503050406030204" pitchFamily="18" charset="0"/>
                              </a:rPr>
                              <m:t>𝑘</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𝐺</m:t>
                            </m:r>
                          </m:sup>
                        </m:sSup>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den>
                    </m:f>
                  </m:oMath>
                </a14:m>
                <a:endParaRPr lang="en-US" altLang="zh-CN" dirty="0">
                  <a:latin typeface="微软雅黑" panose="020B0503020204020204" pitchFamily="34" charset="-122"/>
                  <a:ea typeface="微软雅黑" panose="020B0503020204020204" pitchFamily="34" charset="-122"/>
                </a:endParaRPr>
              </a:p>
              <a:p>
                <a:pPr marL="342900" indent="-342900">
                  <a:lnSpc>
                    <a:spcPct val="110000"/>
                  </a:lnSpc>
                </a:pPr>
                <a:r>
                  <a:rPr lang="en-US" altLang="zh-CN" dirty="0">
                    <a:latin typeface="微软雅黑" panose="020B0503020204020204" pitchFamily="34" charset="-122"/>
                    <a:ea typeface="微软雅黑" panose="020B0503020204020204" pitchFamily="34" charset="-122"/>
                  </a:rPr>
                  <a:t>The mean number of frames generated in the vulnerable period (an interval two frame times long </a:t>
                </a:r>
                <a:r>
                  <a:rPr lang="zh-CN" altLang="en-US" dirty="0">
                    <a:latin typeface="微软雅黑" panose="020B0503020204020204" pitchFamily="34" charset="-122"/>
                    <a:ea typeface="微软雅黑" panose="020B0503020204020204" pitchFamily="34" charset="-122"/>
                  </a:rPr>
                  <a:t>两个帧时</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rgbClr val="0000FF"/>
                        </a:solidFill>
                        <a:latin typeface="Cambria Math" panose="02040503050406030204" pitchFamily="18" charset="0"/>
                      </a:rPr>
                      <m:t>2</m:t>
                    </m:r>
                    <m:r>
                      <a:rPr lang="en-US" altLang="zh-CN" b="0" i="1" smtClean="0">
                        <a:solidFill>
                          <a:srgbClr val="0000FF"/>
                        </a:solidFill>
                        <a:latin typeface="Cambria Math" panose="02040503050406030204" pitchFamily="18" charset="0"/>
                      </a:rPr>
                      <m:t>𝐺</m:t>
                    </m:r>
                  </m:oMath>
                </a14:m>
                <a:endParaRPr lang="en-US" altLang="zh-CN" dirty="0">
                  <a:solidFill>
                    <a:srgbClr val="0000FF"/>
                  </a:solidFill>
                  <a:latin typeface="微软雅黑" panose="020B0503020204020204" pitchFamily="34" charset="-122"/>
                  <a:ea typeface="微软雅黑" panose="020B0503020204020204" pitchFamily="34" charset="-122"/>
                </a:endParaRPr>
              </a:p>
              <a:p>
                <a:pPr marL="342900" indent="-342900">
                  <a:lnSpc>
                    <a:spcPct val="110000"/>
                  </a:lnSpc>
                </a:pPr>
                <a:r>
                  <a:rPr lang="en-US" altLang="zh-CN" dirty="0">
                    <a:latin typeface="微软雅黑" panose="020B0503020204020204" pitchFamily="34" charset="-122"/>
                    <a:ea typeface="微软雅黑" panose="020B0503020204020204" pitchFamily="34" charset="-122"/>
                  </a:rPr>
                  <a:t>The probability of no frames being initiated during the entire vulnerable period(</a:t>
                </a:r>
                <a:r>
                  <a:rPr lang="zh-CN" altLang="en-US" dirty="0">
                    <a:latin typeface="微软雅黑" panose="020B0503020204020204" pitchFamily="34" charset="-122"/>
                    <a:ea typeface="微软雅黑" panose="020B0503020204020204" pitchFamily="34" charset="-122"/>
                  </a:rPr>
                  <a:t>首次发送时别人不发送的概率</a:t>
                </a:r>
                <a:r>
                  <a:rPr lang="en-US" altLang="zh-CN" dirty="0">
                    <a:latin typeface="微软雅黑" panose="020B0503020204020204" pitchFamily="34" charset="-122"/>
                    <a:ea typeface="微软雅黑" panose="020B0503020204020204" pitchFamily="34" charset="-122"/>
                  </a:rPr>
                  <a:t>):</a:t>
                </a:r>
              </a:p>
              <a:p>
                <a:pPr algn="ctr">
                  <a:lnSpc>
                    <a:spcPct val="110000"/>
                  </a:lnSpc>
                </a:pP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𝐺</m:t>
                        </m:r>
                      </m:sup>
                    </m:sSup>
                  </m:oMath>
                </a14:m>
                <a:endParaRPr lang="en-US" altLang="zh-CN" dirty="0">
                  <a:latin typeface="微软雅黑" panose="020B0503020204020204" pitchFamily="34" charset="-122"/>
                  <a:ea typeface="微软雅黑" panose="020B0503020204020204" pitchFamily="34" charset="-122"/>
                </a:endParaRPr>
              </a:p>
              <a:p>
                <a:pPr marL="342900" indent="-342900">
                  <a:lnSpc>
                    <a:spcPct val="110000"/>
                  </a:lnSpc>
                </a:pPr>
                <a:r>
                  <a:rPr lang="en-US" altLang="zh-CN" dirty="0">
                    <a:latin typeface="微软雅黑" panose="020B0503020204020204" pitchFamily="34" charset="-122"/>
                    <a:ea typeface="微软雅黑" panose="020B0503020204020204" pitchFamily="34" charset="-122"/>
                  </a:rPr>
                  <a:t>Throughput per frame time: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𝐺</m:t>
                        </m:r>
                      </m:sup>
                    </m:sSup>
                  </m:oMath>
                </a14:m>
                <a:endParaRPr lang="en-US" altLang="zh-CN" dirty="0">
                  <a:latin typeface="微软雅黑" panose="020B0503020204020204" pitchFamily="34" charset="-122"/>
                  <a:ea typeface="微软雅黑" panose="020B0503020204020204" pitchFamily="34" charset="-122"/>
                </a:endParaRPr>
              </a:p>
              <a:p>
                <a:pPr marL="800100" lvl="1" indent="-342900">
                  <a:lnSpc>
                    <a:spcPct val="110000"/>
                  </a:lnSpc>
                </a:pPr>
                <a:r>
                  <a:rPr lang="en-US" altLang="zh-CN" dirty="0">
                    <a:latin typeface="微软雅黑" panose="020B0503020204020204" pitchFamily="34" charset="-122"/>
                    <a:ea typeface="微软雅黑" panose="020B0503020204020204" pitchFamily="34" charset="-122"/>
                  </a:rPr>
                  <a:t>maximum at </a:t>
                </a:r>
                <a14:m>
                  <m:oMath xmlns:m="http://schemas.openxmlformats.org/officeDocument/2006/math">
                    <m:r>
                      <a:rPr lang="en-US" altLang="zh-CN" i="1" smtClean="0">
                        <a:latin typeface="Cambria Math" panose="02040503050406030204" pitchFamily="18" charset="0"/>
                      </a:rPr>
                      <m:t>𝐺</m:t>
                    </m:r>
                    <m:r>
                      <a:rPr lang="en-US" altLang="zh-CN" i="1" smtClean="0">
                        <a:latin typeface="Cambria Math" panose="02040503050406030204" pitchFamily="18" charset="0"/>
                      </a:rPr>
                      <m:t>=0.5</m:t>
                    </m:r>
                  </m:oMath>
                </a14:m>
                <a:r>
                  <a:rPr lang="en-US" altLang="zh-CN" dirty="0">
                    <a:latin typeface="微软雅黑" panose="020B0503020204020204" pitchFamily="34" charset="-122"/>
                    <a:ea typeface="微软雅黑" panose="020B0503020204020204" pitchFamily="34" charset="-122"/>
                  </a:rPr>
                  <a:t> with </a:t>
                </a:r>
                <a14:m>
                  <m:oMath xmlns:m="http://schemas.openxmlformats.org/officeDocument/2006/math">
                    <m:r>
                      <a:rPr lang="en-US" altLang="zh-CN" i="1" smtClean="0">
                        <a:latin typeface="Cambria Math" panose="02040503050406030204" pitchFamily="18" charset="0"/>
                      </a:rPr>
                      <m:t>𝑆</m:t>
                    </m:r>
                    <m:r>
                      <a:rPr lang="en-US" altLang="zh-CN" i="1" smtClean="0">
                        <a:latin typeface="Cambria Math" panose="02040503050406030204" pitchFamily="18" charset="0"/>
                      </a:rPr>
                      <m:t>=1/2</m:t>
                    </m:r>
                    <m:r>
                      <a:rPr lang="en-US" altLang="zh-CN" b="0" i="1" smtClean="0">
                        <a:latin typeface="Cambria Math" panose="02040503050406030204" pitchFamily="18" charset="0"/>
                      </a:rPr>
                      <m:t>𝑒</m:t>
                    </m:r>
                    <m:r>
                      <a:rPr lang="en-US" altLang="zh-CN" b="0" i="1" smtClean="0">
                        <a:latin typeface="Cambria Math" panose="02040503050406030204" pitchFamily="18" charset="0"/>
                      </a:rPr>
                      <m:t>=18.4%</m:t>
                    </m:r>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4698" y="979808"/>
                <a:ext cx="10922604" cy="4167725"/>
              </a:xfrm>
              <a:blipFill>
                <a:blip r:embed="rId2"/>
                <a:stretch>
                  <a:fillRect l="-614" t="-1757"/>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6EA45A4F-8A25-4401-AE0D-C20B57C10D9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Channel Utilization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F93A2A3-1B37-4849-906E-7B44C60113FB}"/>
              </a:ext>
            </a:extLst>
          </p:cNvPr>
          <p:cNvPicPr>
            <a:picLocks noChangeAspect="1"/>
          </p:cNvPicPr>
          <p:nvPr/>
        </p:nvPicPr>
        <p:blipFill>
          <a:blip r:embed="rId3"/>
          <a:stretch>
            <a:fillRect/>
          </a:stretch>
        </p:blipFill>
        <p:spPr>
          <a:xfrm>
            <a:off x="6947315" y="4359548"/>
            <a:ext cx="4923748" cy="2390876"/>
          </a:xfrm>
          <a:prstGeom prst="rect">
            <a:avLst/>
          </a:prstGeom>
        </p:spPr>
      </p:pic>
    </p:spTree>
    <p:extLst>
      <p:ext uri="{BB962C8B-B14F-4D97-AF65-F5344CB8AC3E}">
        <p14:creationId xmlns:p14="http://schemas.microsoft.com/office/powerpoint/2010/main" val="2183021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838200" y="1341531"/>
            <a:ext cx="10849984" cy="3304112"/>
          </a:xfrm>
        </p:spPr>
        <p:txBody>
          <a:bodyPr/>
          <a:lstStyle/>
          <a:p>
            <a:r>
              <a:rPr lang="en-US" altLang="zh-CN" dirty="0"/>
              <a:t>A pure ALOHA network transmits 200-bit frames on a shared channel of 200 kbps. </a:t>
            </a:r>
          </a:p>
          <a:p>
            <a:r>
              <a:rPr lang="en-US" altLang="zh-CN" dirty="0"/>
              <a:t>What is the throughput if the system (all stations together) produces</a:t>
            </a:r>
          </a:p>
          <a:p>
            <a:r>
              <a:rPr lang="en-US" altLang="zh-CN" dirty="0"/>
              <a:t>   a. 1000 frames per second?</a:t>
            </a:r>
          </a:p>
          <a:p>
            <a:r>
              <a:rPr lang="en-US" altLang="zh-CN" dirty="0"/>
              <a:t>   b. 500 frames per second?</a:t>
            </a:r>
          </a:p>
          <a:p>
            <a:r>
              <a:rPr lang="en-US" altLang="zh-CN" dirty="0"/>
              <a:t>   c. 250 frames per second?</a:t>
            </a:r>
          </a:p>
          <a:p>
            <a:endParaRPr lang="zh-CN" altLang="en-US" dirty="0"/>
          </a:p>
        </p:txBody>
      </p:sp>
      <p:sp>
        <p:nvSpPr>
          <p:cNvPr id="2" name="矩形 1">
            <a:extLst>
              <a:ext uri="{FF2B5EF4-FFF2-40B4-BE49-F238E27FC236}">
                <a16:creationId xmlns:a16="http://schemas.microsoft.com/office/drawing/2014/main" id="{1CE53EF4-097C-4EB2-923F-93A7EEA7880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6323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73697" y="1384561"/>
            <a:ext cx="10844605" cy="4776899"/>
          </a:xfrm>
        </p:spPr>
        <p:txBody>
          <a:bodyPr>
            <a:normAutofit fontScale="92500"/>
          </a:bodyPr>
          <a:lstStyle/>
          <a:p>
            <a:pPr>
              <a:lnSpc>
                <a:spcPct val="110000"/>
              </a:lnSpc>
              <a:spcBef>
                <a:spcPts val="1200"/>
              </a:spcBef>
            </a:pPr>
            <a:r>
              <a:rPr lang="en-US" altLang="zh-CN" sz="2400" dirty="0">
                <a:ea typeface="宋体" panose="02010600030101010101" pitchFamily="2" charset="-122"/>
              </a:rPr>
              <a:t>The frame time is 200 bits/200 kbps or 1 </a:t>
            </a:r>
            <a:r>
              <a:rPr lang="en-US" altLang="zh-CN" sz="2400" dirty="0" err="1">
                <a:ea typeface="宋体" panose="02010600030101010101" pitchFamily="2" charset="-122"/>
              </a:rPr>
              <a:t>ms.</a:t>
            </a:r>
            <a:endParaRPr lang="en-US" altLang="zh-CN" sz="2400" dirty="0">
              <a:ea typeface="宋体" panose="02010600030101010101" pitchFamily="2" charset="-122"/>
            </a:endParaRPr>
          </a:p>
          <a:p>
            <a:pPr>
              <a:lnSpc>
                <a:spcPct val="110000"/>
              </a:lnSpc>
              <a:spcBef>
                <a:spcPts val="1200"/>
              </a:spcBef>
            </a:pPr>
            <a:r>
              <a:rPr lang="en-US" altLang="zh-CN" sz="2400" dirty="0">
                <a:solidFill>
                  <a:srgbClr val="FF0000"/>
                </a:solidFill>
                <a:ea typeface="宋体" panose="02010600030101010101" pitchFamily="2" charset="-122"/>
              </a:rPr>
              <a:t> a. </a:t>
            </a:r>
            <a:r>
              <a:rPr lang="en-US" altLang="zh-CN" sz="2400" dirty="0">
                <a:ea typeface="宋体" panose="02010600030101010101" pitchFamily="2" charset="-122"/>
              </a:rPr>
              <a:t>If the system creates 1000 frames per second, or 1 frame per millisecond, then </a:t>
            </a:r>
            <a:r>
              <a:rPr lang="en-US" altLang="zh-CN" sz="2400" b="1" dirty="0">
                <a:solidFill>
                  <a:srgbClr val="0000FF"/>
                </a:solidFill>
                <a:ea typeface="宋体" panose="02010600030101010101" pitchFamily="2" charset="-122"/>
              </a:rPr>
              <a:t>G = 1</a:t>
            </a:r>
            <a:r>
              <a:rPr lang="en-US" altLang="zh-CN" sz="2400" dirty="0">
                <a:ea typeface="宋体" panose="02010600030101010101" pitchFamily="2" charset="-122"/>
              </a:rPr>
              <a:t>. In this case S = G × e</a:t>
            </a:r>
            <a:r>
              <a:rPr lang="en-US" altLang="zh-CN" sz="2400" baseline="30000" dirty="0">
                <a:ea typeface="宋体" panose="02010600030101010101" pitchFamily="2" charset="-122"/>
              </a:rPr>
              <a:t>−2G </a:t>
            </a:r>
            <a:r>
              <a:rPr lang="en-US" altLang="zh-CN" sz="2400" dirty="0">
                <a:ea typeface="宋体" panose="02010600030101010101" pitchFamily="2" charset="-122"/>
              </a:rPr>
              <a:t>= 0.135 (13.5%). This means that the throughput is 1000 × 0.135 = 135 frames. Only 135 frames out of 1000 will probably survive.</a:t>
            </a:r>
          </a:p>
          <a:p>
            <a:pPr algn="just">
              <a:lnSpc>
                <a:spcPct val="110000"/>
              </a:lnSpc>
              <a:spcBef>
                <a:spcPts val="1200"/>
              </a:spcBef>
            </a:pPr>
            <a:r>
              <a:rPr lang="en-US" altLang="zh-CN" sz="2400" dirty="0">
                <a:solidFill>
                  <a:srgbClr val="FF0000"/>
                </a:solidFill>
                <a:latin typeface="Calibri" panose="020F0502020204030204" pitchFamily="34" charset="0"/>
                <a:ea typeface="宋体" panose="02010600030101010101" pitchFamily="2" charset="-122"/>
                <a:cs typeface="Calibri" panose="020F0502020204030204" pitchFamily="34" charset="0"/>
              </a:rPr>
              <a:t>b</a:t>
            </a:r>
            <a:r>
              <a:rPr lang="en-US" altLang="zh-CN" sz="2400" dirty="0">
                <a:solidFill>
                  <a:srgbClr val="FF0000"/>
                </a:solidFill>
                <a:ea typeface="宋体" panose="02010600030101010101" pitchFamily="2" charset="-122"/>
              </a:rPr>
              <a:t>. </a:t>
            </a:r>
            <a:r>
              <a:rPr lang="en-US" altLang="zh-CN" sz="2400" dirty="0">
                <a:ea typeface="宋体" panose="02010600030101010101" pitchFamily="2" charset="-122"/>
              </a:rPr>
              <a:t>If the system creates 500 frames per second, or 1/2 frames per millisecond, then </a:t>
            </a:r>
            <a:r>
              <a:rPr lang="en-US" altLang="zh-CN" sz="2400" b="1" dirty="0">
                <a:solidFill>
                  <a:srgbClr val="0000FF"/>
                </a:solidFill>
                <a:ea typeface="宋体" panose="02010600030101010101" pitchFamily="2" charset="-122"/>
              </a:rPr>
              <a:t>G = 1/2</a:t>
            </a:r>
            <a:r>
              <a:rPr lang="en-US" altLang="zh-CN" sz="2400" dirty="0">
                <a:ea typeface="宋体" panose="02010600030101010101" pitchFamily="2" charset="-122"/>
              </a:rPr>
              <a:t>. In this case S = G × e</a:t>
            </a:r>
            <a:r>
              <a:rPr lang="en-US" altLang="zh-CN" sz="2400" baseline="30000" dirty="0">
                <a:ea typeface="宋体" panose="02010600030101010101" pitchFamily="2" charset="-122"/>
              </a:rPr>
              <a:t>−2G </a:t>
            </a:r>
            <a:r>
              <a:rPr lang="en-US" altLang="zh-CN" sz="2400" dirty="0">
                <a:ea typeface="宋体" panose="02010600030101010101" pitchFamily="2" charset="-122"/>
              </a:rPr>
              <a:t>= 0.184 (18.4%). This means that the throughput is 500 × 0.184 = 92. Only 92 frames out of 500 will probably survive. </a:t>
            </a:r>
          </a:p>
          <a:p>
            <a:pPr algn="just">
              <a:lnSpc>
                <a:spcPct val="110000"/>
              </a:lnSpc>
              <a:spcBef>
                <a:spcPts val="1200"/>
              </a:spcBef>
            </a:pPr>
            <a:r>
              <a:rPr lang="en-US" altLang="zh-CN" sz="2400" dirty="0">
                <a:ea typeface="宋体" panose="02010600030101010101" pitchFamily="2" charset="-122"/>
              </a:rPr>
              <a:t> </a:t>
            </a:r>
            <a:r>
              <a:rPr lang="en-US" altLang="zh-CN" sz="2400" dirty="0">
                <a:solidFill>
                  <a:srgbClr val="FF0000"/>
                </a:solidFill>
                <a:ea typeface="宋体" panose="02010600030101010101" pitchFamily="2" charset="-122"/>
              </a:rPr>
              <a:t>c. </a:t>
            </a:r>
            <a:r>
              <a:rPr lang="en-US" altLang="zh-CN" sz="2400" dirty="0">
                <a:ea typeface="宋体" panose="02010600030101010101" pitchFamily="2" charset="-122"/>
              </a:rPr>
              <a:t>If the system creates 250 frames per second, or 1/4 frames per millisecond, then </a:t>
            </a:r>
            <a:r>
              <a:rPr lang="en-US" altLang="zh-CN" sz="2400" b="1" dirty="0">
                <a:solidFill>
                  <a:srgbClr val="0000FF"/>
                </a:solidFill>
                <a:ea typeface="宋体" panose="02010600030101010101" pitchFamily="2" charset="-122"/>
              </a:rPr>
              <a:t>G = 1/4</a:t>
            </a:r>
            <a:r>
              <a:rPr lang="en-US" altLang="zh-CN" sz="2400" dirty="0">
                <a:ea typeface="宋体" panose="02010600030101010101" pitchFamily="2" charset="-122"/>
              </a:rPr>
              <a:t>. In this case S = G× e</a:t>
            </a:r>
            <a:r>
              <a:rPr lang="en-US" altLang="zh-CN" sz="2400" baseline="30000" dirty="0">
                <a:ea typeface="宋体" panose="02010600030101010101" pitchFamily="2" charset="-122"/>
              </a:rPr>
              <a:t>−2G </a:t>
            </a:r>
            <a:r>
              <a:rPr lang="en-US" altLang="zh-CN" sz="2400" dirty="0">
                <a:ea typeface="宋体" panose="02010600030101010101" pitchFamily="2" charset="-122"/>
              </a:rPr>
              <a:t>= 0.152 (15.2%). This means that the throughput is 250 × 0.152 = 38. Only 38 frames out of 250 will probably survive</a:t>
            </a:r>
          </a:p>
        </p:txBody>
      </p:sp>
      <p:sp>
        <p:nvSpPr>
          <p:cNvPr id="2" name="矩形 1">
            <a:extLst>
              <a:ext uri="{FF2B5EF4-FFF2-40B4-BE49-F238E27FC236}">
                <a16:creationId xmlns:a16="http://schemas.microsoft.com/office/drawing/2014/main" id="{6ACA3452-0C7F-4464-BC16-8DC655FD6EB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Solution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4770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idx="1"/>
          </p:nvPr>
        </p:nvSpPr>
        <p:spPr>
          <a:xfrm>
            <a:off x="571499" y="1007156"/>
            <a:ext cx="11197367" cy="4694036"/>
          </a:xfrm>
        </p:spPr>
        <p:txBody>
          <a:bodyPr>
            <a:normAutofit/>
          </a:bodyPr>
          <a:lstStyle/>
          <a:p>
            <a:pPr>
              <a:lnSpc>
                <a:spcPct val="110000"/>
              </a:lnSpc>
            </a:pPr>
            <a:r>
              <a:rPr lang="en-US" altLang="zh-CN" dirty="0">
                <a:latin typeface="微软雅黑" panose="020B0503020204020204" pitchFamily="34" charset="-122"/>
                <a:ea typeface="微软雅黑" panose="020B0503020204020204" pitchFamily="34" charset="-122"/>
              </a:rPr>
              <a:t>Slotted ALOHA</a:t>
            </a:r>
            <a:r>
              <a:rPr lang="zh-CN" altLang="en-US" dirty="0">
                <a:latin typeface="微软雅黑" panose="020B0503020204020204" pitchFamily="34" charset="-122"/>
                <a:ea typeface="微软雅黑" panose="020B0503020204020204" pitchFamily="34" charset="-122"/>
              </a:rPr>
              <a:t>：将信道时间分为离散的时间片，每个时间片可以用来发送一个帧。一个站点有数据发送时，必须等到下个时间片的开始才能发送。与纯</a:t>
            </a:r>
            <a:r>
              <a:rPr lang="en-US" altLang="zh-CN" dirty="0">
                <a:latin typeface="微软雅黑" panose="020B0503020204020204" pitchFamily="34" charset="-122"/>
                <a:ea typeface="微软雅黑" panose="020B0503020204020204" pitchFamily="34" charset="-122"/>
              </a:rPr>
              <a:t>ALOHA</a:t>
            </a:r>
            <a:r>
              <a:rPr lang="zh-CN" altLang="en-US" dirty="0">
                <a:latin typeface="微软雅黑" panose="020B0503020204020204" pitchFamily="34" charset="-122"/>
                <a:ea typeface="微软雅黑" panose="020B0503020204020204" pitchFamily="34" charset="-122"/>
              </a:rPr>
              <a:t>相比信道的利用率提高一倍。</a:t>
            </a:r>
            <a:endParaRPr lang="en-US" altLang="zh-CN" dirty="0">
              <a:latin typeface="微软雅黑" panose="020B0503020204020204" pitchFamily="34" charset="-122"/>
              <a:ea typeface="微软雅黑" panose="020B0503020204020204" pitchFamily="34" charset="-122"/>
            </a:endParaRPr>
          </a:p>
          <a:p>
            <a:pPr>
              <a:lnSpc>
                <a:spcPct val="110000"/>
              </a:lnSpc>
              <a:buClr>
                <a:schemeClr val="accent2"/>
              </a:buClr>
            </a:pPr>
            <a:r>
              <a:rPr lang="en-US" altLang="zh-CN" dirty="0">
                <a:latin typeface="微软雅黑" panose="020B0503020204020204" pitchFamily="34" charset="-122"/>
                <a:ea typeface="微软雅黑" panose="020B0503020204020204" pitchFamily="34" charset="-122"/>
              </a:rPr>
              <a:t>Requires sync of clocks</a:t>
            </a:r>
          </a:p>
          <a:p>
            <a:pPr>
              <a:lnSpc>
                <a:spcPct val="110000"/>
              </a:lnSpc>
              <a:buClr>
                <a:schemeClr val="accent2"/>
              </a:buClr>
            </a:pPr>
            <a:r>
              <a:rPr lang="en-US" altLang="zh-CN" dirty="0">
                <a:latin typeface="微软雅黑" panose="020B0503020204020204" pitchFamily="34" charset="-122"/>
                <a:ea typeface="微软雅黑" panose="020B0503020204020204" pitchFamily="34" charset="-122"/>
              </a:rPr>
              <a:t>Still poor at high-loads</a:t>
            </a:r>
          </a:p>
          <a:p>
            <a:pPr>
              <a:lnSpc>
                <a:spcPct val="110000"/>
              </a:lnSpc>
              <a:buClr>
                <a:schemeClr val="accent2"/>
              </a:buClr>
            </a:pPr>
            <a:r>
              <a:rPr lang="en-US" altLang="zh-CN" dirty="0">
                <a:latin typeface="微软雅黑" panose="020B0503020204020204" pitchFamily="34" charset="-122"/>
                <a:ea typeface="微软雅黑" panose="020B0503020204020204" pitchFamily="34" charset="-122"/>
              </a:rPr>
              <a:t>Vulnerable period only at one slot time</a:t>
            </a:r>
          </a:p>
          <a:p>
            <a:pPr marL="742950" lvl="1" indent="-285750" algn="l">
              <a:lnSpc>
                <a:spcPct val="110000"/>
              </a:lnSpc>
              <a:spcBef>
                <a:spcPct val="20000"/>
              </a:spcBef>
              <a:buClr>
                <a:schemeClr val="accent2"/>
              </a:buClr>
              <a:buFontTx/>
              <a:buChar char="–"/>
            </a:pPr>
            <a:r>
              <a:rPr lang="en-US" altLang="zh-CN" sz="2900" dirty="0">
                <a:latin typeface="Times New Roman" pitchFamily="18" charset="0"/>
                <a:ea typeface="宋体" pitchFamily="2" charset="-122"/>
              </a:rPr>
              <a:t>P</a:t>
            </a:r>
            <a:r>
              <a:rPr lang="en-US" altLang="zh-CN" sz="2900" baseline="-18000" dirty="0">
                <a:latin typeface="Times New Roman" pitchFamily="18" charset="0"/>
                <a:ea typeface="宋体" pitchFamily="2" charset="-122"/>
              </a:rPr>
              <a:t>0</a:t>
            </a:r>
            <a:r>
              <a:rPr lang="en-US" altLang="zh-CN" sz="2900" dirty="0">
                <a:latin typeface="Times New Roman" pitchFamily="18" charset="0"/>
                <a:ea typeface="宋体" pitchFamily="2" charset="-122"/>
              </a:rPr>
              <a:t>=e</a:t>
            </a:r>
            <a:r>
              <a:rPr lang="en-US" altLang="zh-CN" sz="2900" baseline="30000" dirty="0">
                <a:latin typeface="Times New Roman" pitchFamily="18" charset="0"/>
                <a:ea typeface="宋体" pitchFamily="2" charset="-122"/>
              </a:rPr>
              <a:t>-G</a:t>
            </a:r>
            <a:r>
              <a:rPr lang="en-US" altLang="zh-CN" sz="2900" dirty="0">
                <a:latin typeface="Times New Roman" pitchFamily="18" charset="0"/>
                <a:ea typeface="宋体" pitchFamily="2" charset="-122"/>
              </a:rPr>
              <a:t> ,S=Ge</a:t>
            </a:r>
            <a:r>
              <a:rPr lang="en-US" altLang="zh-CN" sz="2900" baseline="30000" dirty="0">
                <a:latin typeface="Times New Roman" pitchFamily="18" charset="0"/>
                <a:ea typeface="宋体" pitchFamily="2" charset="-122"/>
              </a:rPr>
              <a:t>-G</a:t>
            </a:r>
          </a:p>
          <a:p>
            <a:pPr marL="742950" lvl="1" indent="-285750" algn="l">
              <a:lnSpc>
                <a:spcPct val="110000"/>
              </a:lnSpc>
              <a:spcBef>
                <a:spcPct val="20000"/>
              </a:spcBef>
              <a:buClr>
                <a:schemeClr val="accent2"/>
              </a:buClr>
              <a:buFontTx/>
              <a:buChar char="–"/>
            </a:pPr>
            <a:r>
              <a:rPr lang="en-US" altLang="zh-CN" sz="2900" dirty="0">
                <a:latin typeface="Times New Roman" pitchFamily="18" charset="0"/>
                <a:ea typeface="宋体" pitchFamily="2" charset="-122"/>
              </a:rPr>
              <a:t>When G = 1 , S=1/e, the maximum throughput</a:t>
            </a:r>
            <a:endParaRPr lang="en-US" altLang="zh-CN" sz="4000" dirty="0">
              <a:latin typeface="Times New Roman" pitchFamily="18" charset="0"/>
              <a:ea typeface="宋体" pitchFamily="2" charset="-122"/>
            </a:endParaRPr>
          </a:p>
          <a:p>
            <a:pPr>
              <a:lnSpc>
                <a:spcPct val="110000"/>
              </a:lnSpc>
            </a:pPr>
            <a:endParaRPr lang="en-US" altLang="zh-CN"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AA8A442-C67C-4ABC-99AB-E807DA7E710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Slotted ALOHA</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idx="1"/>
          </p:nvPr>
        </p:nvSpPr>
        <p:spPr>
          <a:xfrm>
            <a:off x="571499" y="1007158"/>
            <a:ext cx="11197367" cy="1746928"/>
          </a:xfrm>
        </p:spPr>
        <p:txBody>
          <a:bodyPr>
            <a:normAutofit fontScale="77500" lnSpcReduction="20000"/>
          </a:bodyPr>
          <a:lstStyle/>
          <a:p>
            <a:pPr>
              <a:lnSpc>
                <a:spcPct val="120000"/>
              </a:lnSpc>
            </a:pPr>
            <a:r>
              <a:rPr lang="en-US" altLang="zh-CN" dirty="0">
                <a:latin typeface="微软雅黑" panose="020B0503020204020204" pitchFamily="34" charset="-122"/>
                <a:ea typeface="微软雅黑" panose="020B0503020204020204" pitchFamily="34" charset="-122"/>
              </a:rPr>
              <a:t>Slotted ALOHA is twice as efficient as pure ALOHA</a:t>
            </a:r>
          </a:p>
          <a:p>
            <a:pPr lvl="1">
              <a:lnSpc>
                <a:spcPct val="120000"/>
              </a:lnSpc>
            </a:pPr>
            <a:r>
              <a:rPr lang="en-US" altLang="zh-CN" dirty="0">
                <a:latin typeface="微软雅黑" panose="020B0503020204020204" pitchFamily="34" charset="-122"/>
                <a:ea typeface="微软雅黑" panose="020B0503020204020204" pitchFamily="34" charset="-122"/>
              </a:rPr>
              <a:t>Low load wastes slots, high loads causes collisions </a:t>
            </a:r>
          </a:p>
          <a:p>
            <a:pPr lvl="1">
              <a:lnSpc>
                <a:spcPct val="120000"/>
              </a:lnSpc>
            </a:pPr>
            <a:r>
              <a:rPr lang="en-US" altLang="zh-CN" dirty="0">
                <a:latin typeface="微软雅黑" panose="020B0503020204020204" pitchFamily="34" charset="-122"/>
                <a:ea typeface="微软雅黑" panose="020B0503020204020204" pitchFamily="34" charset="-122"/>
              </a:rPr>
              <a:t>Efficiency up to 1/e (37%) for random traffic models</a:t>
            </a:r>
          </a:p>
          <a:p>
            <a:pPr lvl="1">
              <a:lnSpc>
                <a:spcPct val="120000"/>
              </a:lnSpc>
            </a:pPr>
            <a:r>
              <a:rPr lang="en-US" altLang="zh-CN" dirty="0">
                <a:latin typeface="微软雅黑" panose="020B0503020204020204" pitchFamily="34" charset="-122"/>
                <a:ea typeface="微软雅黑" panose="020B0503020204020204" pitchFamily="34" charset="-122"/>
              </a:rPr>
              <a:t>Applied in Internet access over cable, multiple RFID tags talk to the same RFID reader</a:t>
            </a:r>
          </a:p>
          <a:p>
            <a:pPr lvl="1">
              <a:lnSpc>
                <a:spcPct val="120000"/>
              </a:lnSpc>
            </a:pPr>
            <a:endParaRPr lang="en-US" altLang="zh-CN" dirty="0">
              <a:latin typeface="微软雅黑" panose="020B0503020204020204" pitchFamily="34" charset="-122"/>
              <a:ea typeface="微软雅黑" panose="020B0503020204020204" pitchFamily="34" charset="-122"/>
            </a:endParaRPr>
          </a:p>
        </p:txBody>
      </p:sp>
      <p:pic>
        <p:nvPicPr>
          <p:cNvPr id="15365" name="Picture 2"/>
          <p:cNvPicPr>
            <a:picLocks noChangeAspect="1" noChangeArrowheads="1"/>
          </p:cNvPicPr>
          <p:nvPr/>
        </p:nvPicPr>
        <p:blipFill>
          <a:blip r:embed="rId2">
            <a:extLst>
              <a:ext uri="{28A0092B-C50C-407E-A947-70E740481C1C}">
                <a14:useLocalDpi xmlns:a14="http://schemas.microsoft.com/office/drawing/2010/main" val="0"/>
              </a:ext>
            </a:extLst>
          </a:blip>
          <a:srcRect t="11264" b="5106"/>
          <a:stretch>
            <a:fillRect/>
          </a:stretch>
        </p:blipFill>
        <p:spPr bwMode="auto">
          <a:xfrm>
            <a:off x="2417780" y="3136102"/>
            <a:ext cx="6873442" cy="29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AA8A442-C67C-4ABC-99AB-E807DA7E710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Slotted ALOHA VS Pure ALOHA</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7099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A8A442-C67C-4ABC-99AB-E807DA7E710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ALOHA Exercise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8" name="Rectangle 3">
            <a:extLst>
              <a:ext uri="{FF2B5EF4-FFF2-40B4-BE49-F238E27FC236}">
                <a16:creationId xmlns:a16="http://schemas.microsoft.com/office/drawing/2014/main" id="{C9CE336C-58B3-4BE6-82BC-7A69B4DF35DC}"/>
              </a:ext>
            </a:extLst>
          </p:cNvPr>
          <p:cNvSpPr txBox="1">
            <a:spLocks noChangeArrowheads="1"/>
          </p:cNvSpPr>
          <p:nvPr/>
        </p:nvSpPr>
        <p:spPr bwMode="auto">
          <a:xfrm>
            <a:off x="788782" y="1031176"/>
            <a:ext cx="10902037" cy="488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609600" indent="-609600" algn="l" rtl="0" eaLnBrk="0" fontAlgn="base" hangingPunct="0">
              <a:spcBef>
                <a:spcPct val="20000"/>
              </a:spcBef>
              <a:spcAft>
                <a:spcPct val="0"/>
              </a:spcAft>
              <a:buClr>
                <a:schemeClr val="accent2"/>
              </a:buClr>
              <a:buAutoNum type="alphaLcParenR"/>
              <a:defRPr sz="2400">
                <a:solidFill>
                  <a:schemeClr val="tx1"/>
                </a:solidFill>
                <a:latin typeface="+mn-lt"/>
                <a:ea typeface="+mn-ea"/>
                <a:cs typeface="+mn-cs"/>
              </a:defRPr>
            </a:lvl1pPr>
            <a:lvl2pPr marL="990600" indent="-533400" algn="l" rtl="0" eaLnBrk="0" fontAlgn="base" hangingPunct="0">
              <a:spcBef>
                <a:spcPct val="20000"/>
              </a:spcBef>
              <a:spcAft>
                <a:spcPct val="0"/>
              </a:spcAft>
              <a:buClr>
                <a:schemeClr val="accent2"/>
              </a:buClr>
              <a:buChar char="–"/>
              <a:defRPr sz="2000">
                <a:solidFill>
                  <a:schemeClr val="tx1"/>
                </a:solidFill>
                <a:latin typeface="+mn-lt"/>
              </a:defRPr>
            </a:lvl2pPr>
            <a:lvl3pPr marL="1371600" indent="-457200" algn="l" rtl="0" eaLnBrk="0" fontAlgn="base" hangingPunct="0">
              <a:spcBef>
                <a:spcPct val="20000"/>
              </a:spcBef>
              <a:spcAft>
                <a:spcPct val="0"/>
              </a:spcAft>
              <a:buClr>
                <a:schemeClr val="accent2"/>
              </a:buClr>
              <a:buChar char="•"/>
              <a:defRPr sz="2400">
                <a:solidFill>
                  <a:schemeClr val="tx1"/>
                </a:solidFill>
                <a:latin typeface="+mn-lt"/>
              </a:defRPr>
            </a:lvl3pPr>
            <a:lvl4pPr marL="1752600" indent="-381000" algn="l" rtl="0" eaLnBrk="0" fontAlgn="base" hangingPunct="0">
              <a:spcBef>
                <a:spcPct val="20000"/>
              </a:spcBef>
              <a:spcAft>
                <a:spcPct val="0"/>
              </a:spcAft>
              <a:buClr>
                <a:schemeClr val="accent2"/>
              </a:buClr>
              <a:buChar char="–"/>
              <a:defRPr sz="2000">
                <a:solidFill>
                  <a:schemeClr val="tx1"/>
                </a:solidFill>
                <a:latin typeface="+mn-lt"/>
              </a:defRPr>
            </a:lvl4pPr>
            <a:lvl5pPr marL="2209800" indent="-381000" algn="l" rtl="0" eaLnBrk="0" fontAlgn="base" hangingPunct="0">
              <a:spcBef>
                <a:spcPct val="20000"/>
              </a:spcBef>
              <a:spcAft>
                <a:spcPct val="0"/>
              </a:spcAft>
              <a:buClr>
                <a:schemeClr val="accent2"/>
              </a:buClr>
              <a:buChar char="»"/>
              <a:defRPr sz="2000">
                <a:solidFill>
                  <a:schemeClr val="tx1"/>
                </a:solidFill>
                <a:latin typeface="+mn-lt"/>
              </a:defRPr>
            </a:lvl5pPr>
            <a:lvl6pPr marL="2667000" indent="-381000" algn="l" rtl="0" fontAlgn="base">
              <a:spcBef>
                <a:spcPct val="20000"/>
              </a:spcBef>
              <a:spcAft>
                <a:spcPct val="0"/>
              </a:spcAft>
              <a:buClr>
                <a:schemeClr val="accent2"/>
              </a:buClr>
              <a:buChar char="»"/>
              <a:defRPr sz="2000">
                <a:solidFill>
                  <a:schemeClr val="tx1"/>
                </a:solidFill>
                <a:latin typeface="+mn-lt"/>
              </a:defRPr>
            </a:lvl6pPr>
            <a:lvl7pPr marL="3124200" indent="-381000" algn="l" rtl="0" fontAlgn="base">
              <a:spcBef>
                <a:spcPct val="20000"/>
              </a:spcBef>
              <a:spcAft>
                <a:spcPct val="0"/>
              </a:spcAft>
              <a:buClr>
                <a:schemeClr val="accent2"/>
              </a:buClr>
              <a:buChar char="»"/>
              <a:defRPr sz="2000">
                <a:solidFill>
                  <a:schemeClr val="tx1"/>
                </a:solidFill>
                <a:latin typeface="+mn-lt"/>
              </a:defRPr>
            </a:lvl7pPr>
            <a:lvl8pPr marL="3581400" indent="-381000" algn="l" rtl="0" fontAlgn="base">
              <a:spcBef>
                <a:spcPct val="20000"/>
              </a:spcBef>
              <a:spcAft>
                <a:spcPct val="0"/>
              </a:spcAft>
              <a:buClr>
                <a:schemeClr val="accent2"/>
              </a:buClr>
              <a:buChar char="»"/>
              <a:defRPr sz="2000">
                <a:solidFill>
                  <a:schemeClr val="tx1"/>
                </a:solidFill>
                <a:latin typeface="+mn-lt"/>
              </a:defRPr>
            </a:lvl8pPr>
            <a:lvl9pPr marL="4038600" indent="-381000" algn="l" rtl="0" fontAlgn="base">
              <a:spcBef>
                <a:spcPct val="20000"/>
              </a:spcBef>
              <a:spcAft>
                <a:spcPct val="0"/>
              </a:spcAft>
              <a:buClr>
                <a:schemeClr val="accent2"/>
              </a:buClr>
              <a:buChar char="»"/>
              <a:defRPr sz="2000">
                <a:solidFill>
                  <a:schemeClr val="tx1"/>
                </a:solidFill>
                <a:latin typeface="+mn-lt"/>
              </a:defRPr>
            </a:lvl9pPr>
          </a:lstStyle>
          <a:p>
            <a:pPr eaLnBrk="1" hangingPunct="1">
              <a:buFontTx/>
              <a:buNone/>
            </a:pPr>
            <a:r>
              <a:rPr lang="en-US" altLang="zh-CN" kern="0" dirty="0">
                <a:ea typeface="宋体" pitchFamily="2" charset="-122"/>
              </a:rPr>
              <a:t>Example:</a:t>
            </a:r>
          </a:p>
          <a:p>
            <a:pPr marL="0" indent="0" eaLnBrk="1" hangingPunct="1">
              <a:buNone/>
            </a:pPr>
            <a:r>
              <a:rPr lang="en-US" altLang="zh-CN" kern="0" dirty="0">
                <a:ea typeface="宋体" pitchFamily="2" charset="-122"/>
              </a:rPr>
              <a:t>Measurement of a slotted ALOHA channel with an infinite number of users show that 20 percent of slots are idle .</a:t>
            </a:r>
          </a:p>
          <a:p>
            <a:pPr eaLnBrk="1" hangingPunct="1"/>
            <a:r>
              <a:rPr lang="en-US" altLang="zh-CN" kern="0" dirty="0">
                <a:ea typeface="宋体" pitchFamily="2" charset="-122"/>
              </a:rPr>
              <a:t>What is the channel load, G?</a:t>
            </a:r>
          </a:p>
          <a:p>
            <a:pPr eaLnBrk="1" hangingPunct="1"/>
            <a:r>
              <a:rPr lang="en-US" altLang="zh-CN" kern="0" dirty="0">
                <a:ea typeface="宋体" pitchFamily="2" charset="-122"/>
              </a:rPr>
              <a:t>What is the throughput?</a:t>
            </a:r>
          </a:p>
          <a:p>
            <a:pPr eaLnBrk="1" hangingPunct="1"/>
            <a:r>
              <a:rPr lang="en-US" altLang="zh-CN" kern="0" dirty="0">
                <a:ea typeface="宋体" pitchFamily="2" charset="-122"/>
              </a:rPr>
              <a:t>Is the channel underloaded or overloaded?</a:t>
            </a:r>
          </a:p>
          <a:p>
            <a:pPr eaLnBrk="1" hangingPunct="1"/>
            <a:endParaRPr lang="en-US" altLang="zh-CN" kern="0" dirty="0">
              <a:ea typeface="宋体" pitchFamily="2" charset="-122"/>
            </a:endParaRPr>
          </a:p>
          <a:p>
            <a:pPr eaLnBrk="1" hangingPunct="1">
              <a:buFontTx/>
              <a:buNone/>
            </a:pPr>
            <a:r>
              <a:rPr lang="en-US" altLang="zh-CN" kern="0" dirty="0">
                <a:ea typeface="宋体" pitchFamily="2" charset="-122"/>
              </a:rPr>
              <a:t>a) </a:t>
            </a:r>
            <a:r>
              <a:rPr lang="en-US" altLang="zh-CN" sz="2000" b="1" kern="0" dirty="0">
                <a:ea typeface="宋体" pitchFamily="2" charset="-122"/>
              </a:rPr>
              <a:t>Poisson distribution: </a:t>
            </a:r>
            <a:r>
              <a:rPr lang="en-US" altLang="zh-CN" b="1" kern="0" dirty="0">
                <a:ea typeface="宋体" pitchFamily="2" charset="-122"/>
              </a:rPr>
              <a:t>        </a:t>
            </a:r>
            <a:r>
              <a:rPr lang="en-US" altLang="zh-CN" kern="0" dirty="0" err="1">
                <a:solidFill>
                  <a:srgbClr val="FF3300"/>
                </a:solidFill>
                <a:ea typeface="宋体" pitchFamily="2" charset="-122"/>
              </a:rPr>
              <a:t>P</a:t>
            </a:r>
            <a:r>
              <a:rPr lang="en-US" altLang="zh-CN" kern="0" baseline="-25000" dirty="0" err="1">
                <a:solidFill>
                  <a:srgbClr val="FF3300"/>
                </a:solidFill>
                <a:ea typeface="宋体" pitchFamily="2" charset="-122"/>
              </a:rPr>
              <a:t>r</a:t>
            </a:r>
            <a:r>
              <a:rPr lang="en-US" altLang="zh-CN" kern="0" dirty="0">
                <a:solidFill>
                  <a:srgbClr val="FF3300"/>
                </a:solidFill>
                <a:ea typeface="宋体" pitchFamily="2" charset="-122"/>
              </a:rPr>
              <a:t>[k] = </a:t>
            </a:r>
            <a:r>
              <a:rPr lang="en-US" altLang="zh-CN" kern="0" dirty="0" err="1">
                <a:solidFill>
                  <a:srgbClr val="FF3300"/>
                </a:solidFill>
                <a:ea typeface="宋体" pitchFamily="2" charset="-122"/>
              </a:rPr>
              <a:t>G</a:t>
            </a:r>
            <a:r>
              <a:rPr lang="en-US" altLang="zh-CN" kern="0" baseline="30000" dirty="0" err="1">
                <a:solidFill>
                  <a:srgbClr val="FF3300"/>
                </a:solidFill>
                <a:ea typeface="宋体" pitchFamily="2" charset="-122"/>
              </a:rPr>
              <a:t>k</a:t>
            </a:r>
            <a:r>
              <a:rPr lang="en-US" altLang="zh-CN" kern="0" dirty="0" err="1">
                <a:solidFill>
                  <a:srgbClr val="FF3300"/>
                </a:solidFill>
                <a:ea typeface="宋体" pitchFamily="2" charset="-122"/>
              </a:rPr>
              <a:t>e</a:t>
            </a:r>
            <a:r>
              <a:rPr lang="en-US" altLang="zh-CN" kern="0" baseline="30000" dirty="0">
                <a:solidFill>
                  <a:srgbClr val="FF3300"/>
                </a:solidFill>
                <a:ea typeface="宋体" pitchFamily="2" charset="-122"/>
              </a:rPr>
              <a:t>-G</a:t>
            </a:r>
            <a:r>
              <a:rPr lang="en-US" altLang="zh-CN" kern="0" dirty="0">
                <a:solidFill>
                  <a:srgbClr val="FF3300"/>
                </a:solidFill>
                <a:ea typeface="宋体" pitchFamily="2" charset="-122"/>
              </a:rPr>
              <a:t>/k!</a:t>
            </a:r>
          </a:p>
          <a:p>
            <a:pPr lvl="2" eaLnBrk="1" hangingPunct="1">
              <a:lnSpc>
                <a:spcPct val="80000"/>
              </a:lnSpc>
              <a:buFontTx/>
              <a:buNone/>
            </a:pPr>
            <a:r>
              <a:rPr lang="en-US" altLang="zh-CN" kern="0" dirty="0">
                <a:ea typeface="宋体" pitchFamily="2" charset="-122"/>
              </a:rPr>
              <a:t>P</a:t>
            </a:r>
            <a:r>
              <a:rPr lang="en-US" altLang="zh-CN" kern="0" baseline="-25000" dirty="0">
                <a:ea typeface="宋体" pitchFamily="2" charset="-122"/>
              </a:rPr>
              <a:t>0</a:t>
            </a:r>
            <a:r>
              <a:rPr lang="en-US" altLang="zh-CN" kern="0" dirty="0">
                <a:ea typeface="宋体" pitchFamily="2" charset="-122"/>
              </a:rPr>
              <a:t>=e</a:t>
            </a:r>
            <a:r>
              <a:rPr lang="en-US" altLang="zh-CN" kern="0" baseline="30000" dirty="0">
                <a:ea typeface="宋体" pitchFamily="2" charset="-122"/>
              </a:rPr>
              <a:t>-G </a:t>
            </a:r>
            <a:r>
              <a:rPr lang="en-US" altLang="zh-CN" kern="0" dirty="0">
                <a:ea typeface="宋体" pitchFamily="2" charset="-122"/>
              </a:rPr>
              <a:t> </a:t>
            </a:r>
            <a:r>
              <a:rPr lang="zh-CN" altLang="en-US" kern="0" dirty="0">
                <a:ea typeface="宋体" pitchFamily="2" charset="-122"/>
              </a:rPr>
              <a:t>，</a:t>
            </a:r>
            <a:r>
              <a:rPr lang="en-US" altLang="zh-CN" kern="0" dirty="0">
                <a:ea typeface="宋体" pitchFamily="2" charset="-122"/>
              </a:rPr>
              <a:t>so  G= -lnP</a:t>
            </a:r>
            <a:r>
              <a:rPr lang="en-US" altLang="zh-CN" kern="0" baseline="-25000" dirty="0">
                <a:ea typeface="宋体" pitchFamily="2" charset="-122"/>
              </a:rPr>
              <a:t>0</a:t>
            </a:r>
            <a:r>
              <a:rPr lang="en-US" altLang="zh-CN" kern="0" dirty="0">
                <a:ea typeface="宋体" pitchFamily="2" charset="-122"/>
              </a:rPr>
              <a:t> = -ln 0.2 = 1.6</a:t>
            </a:r>
          </a:p>
          <a:p>
            <a:pPr eaLnBrk="1" hangingPunct="1">
              <a:buFontTx/>
              <a:buNone/>
            </a:pPr>
            <a:r>
              <a:rPr lang="en-US" altLang="zh-CN" kern="0" dirty="0">
                <a:ea typeface="宋体" pitchFamily="2" charset="-122"/>
              </a:rPr>
              <a:t>b) S = G*e</a:t>
            </a:r>
            <a:r>
              <a:rPr lang="en-US" altLang="zh-CN" kern="0" baseline="30000" dirty="0">
                <a:ea typeface="宋体" pitchFamily="2" charset="-122"/>
              </a:rPr>
              <a:t>-G</a:t>
            </a:r>
            <a:r>
              <a:rPr lang="en-US" altLang="zh-CN" kern="0" dirty="0">
                <a:ea typeface="宋体" pitchFamily="2" charset="-122"/>
              </a:rPr>
              <a:t> = G*0.2 = 1.6*0.2 = 0.32</a:t>
            </a:r>
          </a:p>
          <a:p>
            <a:pPr eaLnBrk="1" hangingPunct="1">
              <a:buFontTx/>
              <a:buNone/>
            </a:pPr>
            <a:r>
              <a:rPr lang="en-US" altLang="zh-CN" kern="0" dirty="0">
                <a:ea typeface="宋体" pitchFamily="2" charset="-122"/>
              </a:rPr>
              <a:t>c) G =   1.6 &gt;1,  so the channel  is overloaded.</a:t>
            </a:r>
          </a:p>
          <a:p>
            <a:pPr eaLnBrk="1" hangingPunct="1">
              <a:buFontTx/>
              <a:buNone/>
            </a:pPr>
            <a:endParaRPr lang="en-US" altLang="zh-CN" kern="0" dirty="0">
              <a:ea typeface="宋体" pitchFamily="2" charset="-122"/>
            </a:endParaRPr>
          </a:p>
        </p:txBody>
      </p:sp>
    </p:spTree>
    <p:extLst>
      <p:ext uri="{BB962C8B-B14F-4D97-AF65-F5344CB8AC3E}">
        <p14:creationId xmlns:p14="http://schemas.microsoft.com/office/powerpoint/2010/main" val="407552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 calcmode="lin" valueType="num">
                                      <p:cBhvr additive="base">
                                        <p:cTn id="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anim calcmode="lin" valueType="num">
                                      <p:cBhvr additive="base">
                                        <p:cTn id="1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anim calcmode="lin" valueType="num">
                                      <p:cBhvr additive="base">
                                        <p:cTn id="1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anim calcmode="lin" valueType="num">
                                      <p:cBhvr additive="base">
                                        <p:cTn id="2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idx="1"/>
          </p:nvPr>
        </p:nvSpPr>
        <p:spPr>
          <a:xfrm>
            <a:off x="2562860" y="1568057"/>
            <a:ext cx="6686550" cy="3501783"/>
          </a:xfrm>
        </p:spPr>
        <p:txBody>
          <a:bodyPr/>
          <a:lstStyle/>
          <a:p>
            <a:pPr lvl="1">
              <a:defRPr/>
            </a:pPr>
            <a:r>
              <a:rPr lang="en-US" b="1" dirty="0">
                <a:solidFill>
                  <a:srgbClr val="C00000"/>
                </a:solidFill>
              </a:rPr>
              <a:t>Channel Allocation Problem</a:t>
            </a:r>
          </a:p>
          <a:p>
            <a:pPr lvl="1">
              <a:defRPr/>
            </a:pPr>
            <a:r>
              <a:rPr lang="en-US" dirty="0"/>
              <a:t>Multiple Access Protocols</a:t>
            </a:r>
          </a:p>
          <a:p>
            <a:pPr lvl="1">
              <a:defRPr/>
            </a:pPr>
            <a:r>
              <a:rPr lang="en-US" dirty="0"/>
              <a:t>Ethernet</a:t>
            </a:r>
          </a:p>
          <a:p>
            <a:pPr lvl="1">
              <a:defRPr/>
            </a:pPr>
            <a:r>
              <a:rPr lang="en-US" dirty="0"/>
              <a:t>Wireless LANs</a:t>
            </a:r>
          </a:p>
          <a:p>
            <a:pPr lvl="1">
              <a:defRPr/>
            </a:pPr>
            <a:r>
              <a:rPr lang="en-US" dirty="0"/>
              <a:t>Broadband Wireless</a:t>
            </a:r>
          </a:p>
          <a:p>
            <a:pPr lvl="1">
              <a:defRPr/>
            </a:pPr>
            <a:r>
              <a:rPr lang="en-US" dirty="0"/>
              <a:t>Bluetooth</a:t>
            </a:r>
          </a:p>
          <a:p>
            <a:pPr lvl="1">
              <a:defRPr/>
            </a:pPr>
            <a:r>
              <a:rPr lang="en-US" dirty="0"/>
              <a:t>RFID</a:t>
            </a:r>
          </a:p>
          <a:p>
            <a:pPr lvl="1">
              <a:defRPr/>
            </a:pPr>
            <a:r>
              <a:rPr lang="en-US" dirty="0"/>
              <a:t>Data Link Layer Switching</a:t>
            </a:r>
          </a:p>
        </p:txBody>
      </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FD3083A1-B93A-44B0-A05E-12282D8225B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Chapter 4</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Medium Access Control Sublayer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idx="1"/>
          </p:nvPr>
        </p:nvSpPr>
        <p:spPr>
          <a:xfrm>
            <a:off x="1995980" y="1617607"/>
            <a:ext cx="8850696" cy="2791482"/>
          </a:xfrm>
        </p:spPr>
        <p:txBody>
          <a:bodyPr>
            <a:normAutofit lnSpcReduction="10000"/>
          </a:bodyPr>
          <a:lstStyle/>
          <a:p>
            <a:pPr lvl="1">
              <a:lnSpc>
                <a:spcPct val="100000"/>
              </a:lnSpc>
              <a:spcBef>
                <a:spcPts val="1800"/>
              </a:spcBef>
            </a:pPr>
            <a:r>
              <a:rPr lang="en-US" altLang="zh-CN" dirty="0">
                <a:ea typeface="宋体" panose="02010600030101010101" pitchFamily="2" charset="-122"/>
              </a:rPr>
              <a:t>ALOHA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800"/>
              </a:spcBef>
            </a:pPr>
            <a:r>
              <a:rPr lang="en-US" altLang="zh-CN" b="1" dirty="0">
                <a:ea typeface="宋体" panose="02010600030101010101" pitchFamily="2" charset="-122"/>
              </a:rPr>
              <a:t>CSMA (Carrier Sense Multiple Access) </a:t>
            </a:r>
            <a:r>
              <a:rPr lang="en-US" altLang="zh-CN" b="1" dirty="0">
                <a:solidFill>
                  <a:srgbClr val="0000FF"/>
                </a:solidFill>
                <a:ea typeface="宋体" panose="02010600030101010101" pitchFamily="2" charset="-122"/>
              </a:rPr>
              <a:t>» </a:t>
            </a:r>
            <a:r>
              <a:rPr lang="zh-CN" altLang="en-US" b="1" dirty="0">
                <a:solidFill>
                  <a:srgbClr val="0000FF"/>
                </a:solidFill>
                <a:ea typeface="宋体" panose="02010600030101010101" pitchFamily="2" charset="-122"/>
              </a:rPr>
              <a:t>载波监听多路访问</a:t>
            </a:r>
            <a:endParaRPr lang="en-US" altLang="zh-CN" b="1"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Collision-free protocols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无冲突协议</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Limited-contention protocols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有限竞争协议</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Wireless LAN protocols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a:lnSpc>
                <a:spcPct val="100000"/>
              </a:lnSpc>
              <a:spcBef>
                <a:spcPts val="1800"/>
              </a:spcBef>
            </a:pPr>
            <a:endParaRPr lang="en-US" altLang="zh-CN" dirty="0">
              <a:ea typeface="宋体" panose="02010600030101010101" pitchFamily="2" charset="-122"/>
            </a:endParaRPr>
          </a:p>
        </p:txBody>
      </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61901D1B-3412-4220-91EF-D9304366A6E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Multiple Access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7634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Content Placeholder 3"/>
          <p:cNvSpPr>
            <a:spLocks noGrp="1"/>
          </p:cNvSpPr>
          <p:nvPr>
            <p:ph idx="1"/>
          </p:nvPr>
        </p:nvSpPr>
        <p:spPr>
          <a:xfrm>
            <a:off x="453841" y="1115619"/>
            <a:ext cx="11564470" cy="1559906"/>
          </a:xfrm>
        </p:spPr>
        <p:txBody>
          <a:bodyPr>
            <a:normAutofit lnSpcReduction="10000"/>
          </a:bodyPr>
          <a:lstStyle/>
          <a:p>
            <a:r>
              <a:rPr lang="en-US" altLang="zh-CN" dirty="0">
                <a:ea typeface="宋体" panose="02010600030101010101" pitchFamily="2" charset="-122"/>
              </a:rPr>
              <a:t>CSMA (Carrier Sense Multiple Access) improves on ALOHA by sensing the channel!</a:t>
            </a:r>
          </a:p>
          <a:p>
            <a:pPr lvl="1"/>
            <a:r>
              <a:rPr lang="en-US" altLang="zh-CN" dirty="0">
                <a:ea typeface="宋体" panose="02010600030101010101" pitchFamily="2" charset="-122"/>
              </a:rPr>
              <a:t>User doesn’t send if it senses someone else</a:t>
            </a:r>
          </a:p>
          <a:p>
            <a:pPr lvl="1"/>
            <a:r>
              <a:rPr lang="en-US" altLang="zh-CN" dirty="0">
                <a:ea typeface="宋体" panose="02010600030101010101" pitchFamily="2" charset="-122"/>
              </a:rPr>
              <a:t>Based on the principle “</a:t>
            </a:r>
            <a:r>
              <a:rPr lang="en-US" altLang="zh-CN" dirty="0">
                <a:solidFill>
                  <a:srgbClr val="0000FF"/>
                </a:solidFill>
                <a:ea typeface="宋体" panose="02010600030101010101" pitchFamily="2" charset="-122"/>
              </a:rPr>
              <a:t>sense before transmit</a:t>
            </a:r>
            <a:r>
              <a:rPr lang="en-US" altLang="zh-CN" dirty="0">
                <a:ea typeface="宋体" panose="02010600030101010101" pitchFamily="2" charset="-122"/>
              </a:rPr>
              <a:t>” or “</a:t>
            </a:r>
            <a:r>
              <a:rPr lang="en-US" altLang="zh-CN" dirty="0">
                <a:solidFill>
                  <a:srgbClr val="0000FF"/>
                </a:solidFill>
                <a:ea typeface="宋体" panose="02010600030101010101" pitchFamily="2" charset="-122"/>
              </a:rPr>
              <a:t>listen before talk</a:t>
            </a:r>
            <a:r>
              <a:rPr lang="en-US" altLang="zh-CN" dirty="0">
                <a:ea typeface="宋体" panose="02010600030101010101" pitchFamily="2" charset="-122"/>
              </a:rPr>
              <a:t>.”</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060" y="2991831"/>
            <a:ext cx="8669337"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297A4138-D902-451A-A0B3-099380ABAE3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CSMA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DCD41A8-F3AC-41B1-A962-A4F30034A6FC}"/>
              </a:ext>
            </a:extLst>
          </p:cNvPr>
          <p:cNvSpPr txBox="1"/>
          <p:nvPr/>
        </p:nvSpPr>
        <p:spPr>
          <a:xfrm>
            <a:off x="4583895" y="5771023"/>
            <a:ext cx="3333320" cy="400110"/>
          </a:xfrm>
          <a:prstGeom prst="rect">
            <a:avLst/>
          </a:prstGeom>
          <a:noFill/>
          <a:ln>
            <a:solidFill>
              <a:srgbClr val="C00000"/>
            </a:solidFill>
          </a:ln>
        </p:spPr>
        <p:txBody>
          <a:bodyPr wrap="square">
            <a:spAutoFit/>
          </a:bodyPr>
          <a:lstStyle/>
          <a:p>
            <a:pPr algn="ctr"/>
            <a:r>
              <a:rPr lang="en-US" altLang="zh-CN" sz="2000" b="1" dirty="0">
                <a:solidFill>
                  <a:srgbClr val="FF0000"/>
                </a:solidFill>
                <a:latin typeface="微软雅黑" panose="020B0503020204020204" pitchFamily="34" charset="-122"/>
                <a:ea typeface="微软雅黑" panose="020B0503020204020204" pitchFamily="34" charset="-122"/>
              </a:rPr>
              <a:t>CSMA</a:t>
            </a:r>
            <a:r>
              <a:rPr lang="zh-CN" altLang="en-US" sz="2000" b="1" i="0" dirty="0">
                <a:solidFill>
                  <a:srgbClr val="FF0000"/>
                </a:solidFill>
                <a:effectLst/>
                <a:latin typeface="微软雅黑" panose="020B0503020204020204" pitchFamily="34" charset="-122"/>
                <a:ea typeface="微软雅黑" panose="020B0503020204020204" pitchFamily="34" charset="-122"/>
              </a:rPr>
              <a:t>特点：先听后发</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77968"/>
            <a:ext cx="10515600" cy="1767430"/>
          </a:xfrm>
        </p:spPr>
        <p:txBody>
          <a:bodyPr/>
          <a:lstStyle/>
          <a:p>
            <a:r>
              <a:rPr lang="en-US" altLang="zh-CN" dirty="0">
                <a:ea typeface="宋体" panose="02010600030101010101" pitchFamily="2" charset="-122"/>
              </a:rPr>
              <a:t>Variations on what to do if the channel is busy:</a:t>
            </a:r>
          </a:p>
          <a:p>
            <a:pPr lvl="1"/>
            <a:r>
              <a:rPr lang="en-US" altLang="zh-CN" dirty="0">
                <a:ea typeface="宋体" panose="02010600030101010101" pitchFamily="2" charset="-122"/>
              </a:rPr>
              <a:t>1-persistent (greedy) sends as soon as idle</a:t>
            </a:r>
          </a:p>
          <a:p>
            <a:pPr lvl="1"/>
            <a:r>
              <a:rPr lang="en-US" altLang="zh-CN" dirty="0">
                <a:ea typeface="宋体" panose="02010600030101010101" pitchFamily="2" charset="-122"/>
              </a:rPr>
              <a:t>Nonpersistent waits a random time then tries again</a:t>
            </a:r>
          </a:p>
          <a:p>
            <a:pPr lvl="1"/>
            <a:r>
              <a:rPr lang="en-US" altLang="zh-CN" dirty="0">
                <a:ea typeface="宋体" panose="02010600030101010101" pitchFamily="2" charset="-122"/>
              </a:rPr>
              <a:t>p-persistent sends with probability p when idle</a:t>
            </a:r>
          </a:p>
          <a:p>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438" y="3208883"/>
            <a:ext cx="3505200"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549" y="3208883"/>
            <a:ext cx="4625975"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2223" y="4935746"/>
            <a:ext cx="7712467" cy="164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A3960B61-3DFE-49A5-8652-BEC0142B84D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Behavior of three persistence methods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140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5840" y="2170525"/>
            <a:ext cx="2474913"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CB66489-E0C9-425F-97EA-D0EDEDFB29FA}"/>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1-persistent CSMA</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4C7C822-2EF6-43CE-9F3D-E8161C01CB5C}"/>
              </a:ext>
            </a:extLst>
          </p:cNvPr>
          <p:cNvSpPr txBox="1"/>
          <p:nvPr/>
        </p:nvSpPr>
        <p:spPr>
          <a:xfrm>
            <a:off x="554018" y="1179239"/>
            <a:ext cx="8579224" cy="5324535"/>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When a station has data to send, it first listens to the channel to see if anyone else is transmitting at that moment. If the channel is idle, the stations sends its data. Otherwise, if the channel is busy, the station just waits until it becomes idle. Then the station transmits a frame.</a:t>
            </a:r>
          </a:p>
          <a:p>
            <a:pPr marL="285750" indent="-28575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If a collision occurs, the station waits a random amount of time and starts all over again.  </a:t>
            </a:r>
            <a:r>
              <a:rPr lang="zh-CN" altLang="en-US" sz="2000" dirty="0">
                <a:latin typeface="微软雅黑" panose="020B0503020204020204" pitchFamily="34" charset="-122"/>
                <a:ea typeface="微软雅黑" panose="020B0503020204020204" pitchFamily="34" charset="-122"/>
              </a:rPr>
              <a:t>两种发生冲突的可能：</a:t>
            </a:r>
            <a:endParaRPr lang="en-US" altLang="zh-CN" sz="2000" dirty="0">
              <a:latin typeface="微软雅黑" panose="020B0503020204020204" pitchFamily="34" charset="-122"/>
              <a:ea typeface="微软雅黑" panose="020B0503020204020204" pitchFamily="34" charset="-122"/>
            </a:endParaRPr>
          </a:p>
          <a:p>
            <a:pPr marL="742950" lvl="1" indent="-285750">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信号传输的延迟造成的冲突；比如，由于时延第一个站的信号还没到达第二个站，第二个站则会认为信道空闲，会立即发送数据；</a:t>
            </a:r>
            <a:endParaRPr lang="en-US" altLang="zh-CN" sz="2000" dirty="0">
              <a:latin typeface="微软雅黑" panose="020B0503020204020204" pitchFamily="34" charset="-122"/>
              <a:ea typeface="微软雅黑" panose="020B0503020204020204" pitchFamily="34" charset="-122"/>
            </a:endParaRPr>
          </a:p>
          <a:p>
            <a:pPr marL="742950" lvl="1" indent="-285750">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多个站点在监听到信道空闲时，同时发送。</a:t>
            </a:r>
            <a:endParaRPr lang="en-US" altLang="zh-CN" sz="2000" dirty="0">
              <a:latin typeface="微软雅黑" panose="020B0503020204020204" pitchFamily="34" charset="-122"/>
              <a:ea typeface="微软雅黑" panose="020B0503020204020204" pitchFamily="34" charset="-122"/>
            </a:endParaRPr>
          </a:p>
          <a:p>
            <a:pPr marL="285750" indent="-28575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The protocol is called 1-persistent because the station transmits with a probability of 1 when it finds the channel idle.</a:t>
            </a:r>
          </a:p>
          <a:p>
            <a:pPr marL="285750" indent="-285750">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此协议的性能高于</a:t>
            </a:r>
            <a:r>
              <a:rPr lang="en-US" altLang="zh-CN" sz="2000" dirty="0">
                <a:latin typeface="微软雅黑" panose="020B0503020204020204" pitchFamily="34" charset="-122"/>
                <a:ea typeface="微软雅黑" panose="020B0503020204020204" pitchFamily="34" charset="-122"/>
              </a:rPr>
              <a:t>ALOHA</a:t>
            </a:r>
            <a:r>
              <a:rPr lang="zh-CN" altLang="en-US" sz="2000" dirty="0">
                <a:latin typeface="微软雅黑" panose="020B0503020204020204" pitchFamily="34" charset="-122"/>
                <a:ea typeface="微软雅黑" panose="020B0503020204020204" pitchFamily="34" charset="-122"/>
              </a:rPr>
              <a:t>协议</a:t>
            </a:r>
            <a:endParaRPr lang="en-US" altLang="zh-CN" sz="2000" dirty="0">
              <a:latin typeface="微软雅黑" panose="020B0503020204020204" pitchFamily="34" charset="-122"/>
              <a:ea typeface="微软雅黑" panose="020B0503020204020204" pitchFamily="34" charset="-122"/>
            </a:endParaRPr>
          </a:p>
          <a:p>
            <a:pPr marL="285750" indent="-285750">
              <a:spcBef>
                <a:spcPts val="1200"/>
              </a:spcBef>
              <a:buFont typeface="Arial" panose="020B0604020202020204" pitchFamily="34" charset="0"/>
              <a:buChar char="•"/>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8761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CB66489-E0C9-425F-97EA-D0EDEDFB29FA}"/>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non</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persistent CSMA</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4C7C822-2EF6-43CE-9F3D-E8161C01CB5C}"/>
              </a:ext>
            </a:extLst>
          </p:cNvPr>
          <p:cNvSpPr txBox="1"/>
          <p:nvPr/>
        </p:nvSpPr>
        <p:spPr>
          <a:xfrm>
            <a:off x="554017" y="1179239"/>
            <a:ext cx="10972801" cy="2246769"/>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As before, a station senses the channel when it wants to send a frame, and if no one else is sending, the station begins doing so itself.</a:t>
            </a:r>
          </a:p>
          <a:p>
            <a:pPr marL="285750" indent="-28575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However, if the channel is already in use, the station does not continually sense it. Instead, </a:t>
            </a:r>
            <a:r>
              <a:rPr lang="en-US" altLang="zh-CN" sz="2000" dirty="0">
                <a:solidFill>
                  <a:srgbClr val="C00000"/>
                </a:solidFill>
                <a:latin typeface="微软雅黑" panose="020B0503020204020204" pitchFamily="34" charset="-122"/>
                <a:ea typeface="微软雅黑" panose="020B0503020204020204" pitchFamily="34" charset="-122"/>
              </a:rPr>
              <a:t>it waits a random period of time </a:t>
            </a:r>
            <a:r>
              <a:rPr lang="en-US" altLang="zh-CN" sz="2000" dirty="0">
                <a:latin typeface="微软雅黑" panose="020B0503020204020204" pitchFamily="34" charset="-122"/>
                <a:ea typeface="微软雅黑" panose="020B0503020204020204" pitchFamily="34" charset="-122"/>
              </a:rPr>
              <a:t>and then repeats the algorithm.</a:t>
            </a:r>
          </a:p>
          <a:p>
            <a:pPr marL="285750" indent="-28575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Consequently, this algorithm leads to better channel utilization but longer delays than 1-persistent CSMA.</a:t>
            </a:r>
            <a:endParaRPr lang="zh-CN" altLang="en-US" sz="2000" dirty="0">
              <a:latin typeface="微软雅黑" panose="020B0503020204020204" pitchFamily="34" charset="-122"/>
              <a:ea typeface="微软雅黑" panose="020B0503020204020204" pitchFamily="34" charset="-122"/>
            </a:endParaRPr>
          </a:p>
        </p:txBody>
      </p:sp>
      <p:pic>
        <p:nvPicPr>
          <p:cNvPr id="5" name="Picture 6">
            <a:extLst>
              <a:ext uri="{FF2B5EF4-FFF2-40B4-BE49-F238E27FC236}">
                <a16:creationId xmlns:a16="http://schemas.microsoft.com/office/drawing/2014/main" id="{26A94781-C3A8-4F7D-9731-5D16AB86B1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493" y="3805933"/>
            <a:ext cx="4492300" cy="252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2370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CB66489-E0C9-425F-97EA-D0EDEDFB29FA}"/>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p-</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persistent CSMA</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4C7C822-2EF6-43CE-9F3D-E8161C01CB5C}"/>
              </a:ext>
            </a:extLst>
          </p:cNvPr>
          <p:cNvSpPr txBox="1"/>
          <p:nvPr/>
        </p:nvSpPr>
        <p:spPr>
          <a:xfrm>
            <a:off x="473334" y="1085110"/>
            <a:ext cx="10972801" cy="2554545"/>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It applies to slotted channels.</a:t>
            </a:r>
          </a:p>
          <a:p>
            <a:pPr marL="285750" indent="-28575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When a station becomes ready to send, it senses the channel. If it is idle, it transmits with a probability p. With a probability q = 1 − p, it defers until the next slot. If that slot is also idle, it either transmits or defers again, with probabilities p and q. This process is repeated until either the frame has been transmitted or another station has begun transmitting.</a:t>
            </a:r>
          </a:p>
          <a:p>
            <a:pPr marL="285750" indent="-28575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IEEE 802.11 uses a refinement of p-persistent CSMA</a:t>
            </a:r>
            <a:endParaRPr lang="zh-CN" altLang="en-US" sz="2000" dirty="0">
              <a:latin typeface="微软雅黑" panose="020B0503020204020204" pitchFamily="34" charset="-122"/>
              <a:ea typeface="微软雅黑" panose="020B0503020204020204" pitchFamily="34" charset="-122"/>
            </a:endParaRPr>
          </a:p>
        </p:txBody>
      </p:sp>
      <p:pic>
        <p:nvPicPr>
          <p:cNvPr id="6" name="Picture 7">
            <a:extLst>
              <a:ext uri="{FF2B5EF4-FFF2-40B4-BE49-F238E27FC236}">
                <a16:creationId xmlns:a16="http://schemas.microsoft.com/office/drawing/2014/main" id="{4BD0FBDE-575C-4E55-93DE-197098063E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4553" y="3733784"/>
            <a:ext cx="5282200" cy="298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74729549-7BA8-4B9D-A9CA-1B58ECBD302E}"/>
              </a:ext>
            </a:extLst>
          </p:cNvPr>
          <p:cNvSpPr txBox="1"/>
          <p:nvPr/>
        </p:nvSpPr>
        <p:spPr>
          <a:xfrm>
            <a:off x="547775" y="4080409"/>
            <a:ext cx="5548225" cy="193899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zh-CN" altLang="en-US" sz="2000" dirty="0">
                <a:latin typeface="微软雅黑" panose="020B0503020204020204" pitchFamily="34" charset="-122"/>
                <a:ea typeface="微软雅黑" panose="020B0503020204020204" pitchFamily="34" charset="-122"/>
              </a:rPr>
              <a:t>概率</a:t>
            </a: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的目的就是试图降低</a:t>
            </a:r>
            <a:r>
              <a:rPr lang="en-US" altLang="zh-CN" sz="2000" dirty="0">
                <a:latin typeface="微软雅黑" panose="020B0503020204020204" pitchFamily="34" charset="-122"/>
                <a:ea typeface="微软雅黑" panose="020B0503020204020204" pitchFamily="34" charset="-122"/>
              </a:rPr>
              <a:t>1-persistent CSMA</a:t>
            </a:r>
            <a:r>
              <a:rPr lang="zh-CN" altLang="en-US" sz="2000" dirty="0">
                <a:latin typeface="微软雅黑" panose="020B0503020204020204" pitchFamily="34" charset="-122"/>
                <a:ea typeface="微软雅黑" panose="020B0503020204020204" pitchFamily="34" charset="-122"/>
              </a:rPr>
              <a:t>中多个站点同时发送而造成冲突的概率</a:t>
            </a:r>
            <a:endParaRPr lang="en-US" altLang="zh-CN" sz="2000" dirty="0">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zh-CN" altLang="en-US" sz="2000" dirty="0">
                <a:latin typeface="微软雅黑" panose="020B0503020204020204" pitchFamily="34" charset="-122"/>
                <a:ea typeface="微软雅黑" panose="020B0503020204020204" pitchFamily="34" charset="-122"/>
              </a:rPr>
              <a:t>采用坚持监听是试图克服</a:t>
            </a:r>
            <a:r>
              <a:rPr lang="en-US" altLang="zh-CN" sz="2000" dirty="0">
                <a:latin typeface="微软雅黑" panose="020B0503020204020204" pitchFamily="34" charset="-122"/>
                <a:ea typeface="微软雅黑" panose="020B0503020204020204" pitchFamily="34" charset="-122"/>
              </a:rPr>
              <a:t>non-persistent CSMA</a:t>
            </a:r>
            <a:r>
              <a:rPr lang="zh-CN" altLang="en-US" sz="2000" dirty="0">
                <a:latin typeface="微软雅黑" panose="020B0503020204020204" pitchFamily="34" charset="-122"/>
                <a:ea typeface="微软雅黑" panose="020B0503020204020204" pitchFamily="34" charset="-122"/>
              </a:rPr>
              <a:t>中造成的时间延迟</a:t>
            </a:r>
            <a:endParaRPr lang="en-US" altLang="zh-CN" sz="2000" dirty="0">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的选择直接关系到协议的性能</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3051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3676" y="1100139"/>
            <a:ext cx="2474913"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9512" y="1143000"/>
            <a:ext cx="3606800"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5582" y="3333525"/>
            <a:ext cx="5927859" cy="335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CB66489-E0C9-425F-97EA-D0EDEDFB29FA}"/>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Flow diagram for three persistence methods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6282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3"/>
          <p:cNvSpPr>
            <a:spLocks noGrp="1" noChangeArrowheads="1"/>
          </p:cNvSpPr>
          <p:nvPr>
            <p:ph idx="1"/>
          </p:nvPr>
        </p:nvSpPr>
        <p:spPr>
          <a:xfrm>
            <a:off x="851603" y="1129506"/>
            <a:ext cx="10887679" cy="862809"/>
          </a:xfrm>
        </p:spPr>
        <p:txBody>
          <a:bodyPr/>
          <a:lstStyle/>
          <a:p>
            <a:r>
              <a:rPr lang="en-US" altLang="zh-CN" dirty="0">
                <a:ea typeface="宋体" panose="02010600030101010101" pitchFamily="2" charset="-122"/>
              </a:rPr>
              <a:t>CSMA outperforms ALOHA, and being less persistent is better under high load</a:t>
            </a:r>
          </a:p>
        </p:txBody>
      </p:sp>
      <p:pic>
        <p:nvPicPr>
          <p:cNvPr id="18437" name="Picture 2"/>
          <p:cNvPicPr>
            <a:picLocks noChangeAspect="1" noChangeArrowheads="1"/>
          </p:cNvPicPr>
          <p:nvPr/>
        </p:nvPicPr>
        <p:blipFill>
          <a:blip r:embed="rId2">
            <a:extLst>
              <a:ext uri="{28A0092B-C50C-407E-A947-70E740481C1C}">
                <a14:useLocalDpi xmlns:a14="http://schemas.microsoft.com/office/drawing/2010/main" val="0"/>
              </a:ext>
            </a:extLst>
          </a:blip>
          <a:srcRect t="2530"/>
          <a:stretch>
            <a:fillRect/>
          </a:stretch>
        </p:blipFill>
        <p:spPr bwMode="auto">
          <a:xfrm>
            <a:off x="2009775" y="2247901"/>
            <a:ext cx="817245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A7C9A246-75C1-4E64-99C9-0C6AA8C0B12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Performance of CSMA</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idx="1"/>
          </p:nvPr>
        </p:nvSpPr>
        <p:spPr>
          <a:xfrm>
            <a:off x="537882" y="975771"/>
            <a:ext cx="11247120" cy="2856077"/>
          </a:xfrm>
        </p:spPr>
        <p:txBody>
          <a:bodyPr>
            <a:normAutofit fontScale="85000" lnSpcReduction="20000"/>
          </a:bodyPr>
          <a:lstStyle/>
          <a:p>
            <a:pPr>
              <a:lnSpc>
                <a:spcPct val="110000"/>
              </a:lnSpc>
              <a:spcBef>
                <a:spcPts val="600"/>
              </a:spcBef>
            </a:pPr>
            <a:r>
              <a:rPr lang="en-US" altLang="zh-CN" sz="2000" dirty="0">
                <a:latin typeface="Arial" panose="020B0604020202020204" pitchFamily="34" charset="0"/>
                <a:ea typeface="宋体" panose="02010600030101010101" pitchFamily="2" charset="-122"/>
                <a:cs typeface="Arial" panose="020B0604020202020204" pitchFamily="34" charset="0"/>
              </a:rPr>
              <a:t>Persistent and nonpersistent CSMA protocols are definitely an improvement over ALOHA. However, if two stations sense the channel to be idle and begin transmitting simultaneously, their signals will still collide. </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而且采用</a:t>
            </a:r>
            <a:r>
              <a:rPr lang="zh-CN" altLang="en-US" sz="20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“先听后发”</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机制，在发送过程中如果发生冲突，仍要将剩余的无效数据发送完，既浪费了时间又浪费了带宽。</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10000"/>
              </a:lnSpc>
              <a:spcBef>
                <a:spcPts val="600"/>
              </a:spcBef>
            </a:pPr>
            <a:r>
              <a:rPr lang="en-US" altLang="zh-CN" sz="2000" dirty="0">
                <a:latin typeface="Arial" panose="020B0604020202020204" pitchFamily="34" charset="0"/>
                <a:ea typeface="宋体" panose="02010600030101010101" pitchFamily="2" charset="-122"/>
                <a:cs typeface="Arial" panose="020B0604020202020204" pitchFamily="34" charset="0"/>
              </a:rPr>
              <a:t>CSMA/CD</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又做了进一步的改进，采用“</a:t>
            </a:r>
            <a:r>
              <a:rPr lang="zh-CN" altLang="en-US" sz="20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先听后发</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边听边发</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 。发送过程中，仍然监听信道，通过检测回复信号的能量或者脉冲宽度并将之与发送的信号做比较，如果信号不同，就可以判断发生冲突。一旦发生冲突，立即取消发送数据，等待一随机时间后再重新尝试发送。</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10000"/>
              </a:lnSpc>
              <a:spcBef>
                <a:spcPts val="600"/>
              </a:spcBef>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当发生冲突，取消发送数据的同时还要再继续发送</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32</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或</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48bit</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的加强冲突信号（</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jamming signal</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，人为干扰信号）以便让所有用户都知道现在已经发生了冲突。</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10000"/>
              </a:lnSpc>
              <a:spcBef>
                <a:spcPts val="600"/>
              </a:spcBef>
            </a:pPr>
            <a:r>
              <a:rPr lang="en-US" altLang="zh-CN" sz="2000" dirty="0">
                <a:latin typeface="Arial" panose="020B0604020202020204" pitchFamily="34" charset="0"/>
                <a:ea typeface="宋体" panose="02010600030101010101" pitchFamily="2" charset="-122"/>
                <a:cs typeface="Arial" panose="020B0604020202020204" pitchFamily="34" charset="0"/>
              </a:rPr>
              <a:t>CSMA/CD improvement is to </a:t>
            </a:r>
            <a:r>
              <a:rPr lang="en-US" altLang="zh-CN" sz="2000" dirty="0">
                <a:solidFill>
                  <a:srgbClr val="0000FF"/>
                </a:solidFill>
                <a:latin typeface="Arial" panose="020B0604020202020204" pitchFamily="34" charset="0"/>
                <a:ea typeface="宋体" panose="02010600030101010101" pitchFamily="2" charset="-122"/>
                <a:cs typeface="Arial" panose="020B0604020202020204" pitchFamily="34" charset="0"/>
              </a:rPr>
              <a:t>detect/abort collisions</a:t>
            </a:r>
          </a:p>
          <a:p>
            <a:pPr>
              <a:lnSpc>
                <a:spcPct val="110000"/>
              </a:lnSpc>
              <a:spcBef>
                <a:spcPts val="600"/>
              </a:spcBef>
            </a:pPr>
            <a:r>
              <a:rPr lang="en-US" altLang="zh-CN" sz="2000" dirty="0">
                <a:solidFill>
                  <a:srgbClr val="FF0000"/>
                </a:solidFill>
                <a:latin typeface="Arial" panose="020B0604020202020204" pitchFamily="34" charset="0"/>
                <a:ea typeface="宋体" panose="02010600030101010101" pitchFamily="2" charset="-122"/>
                <a:cs typeface="Arial" panose="020B0604020202020204" pitchFamily="34" charset="0"/>
              </a:rPr>
              <a:t>CSMA/CD is the basis of the classic Ethernet LAN.</a:t>
            </a:r>
          </a:p>
          <a:p>
            <a:pPr marL="0" indent="0">
              <a:lnSpc>
                <a:spcPct val="110000"/>
              </a:lnSpc>
              <a:spcBef>
                <a:spcPts val="600"/>
              </a:spcBef>
              <a:buNone/>
            </a:pP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194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650" y="3831848"/>
            <a:ext cx="7764873" cy="238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204891BC-5C4C-4140-A309-768A11C4448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CSMA with Collision Detection (CSMA/CD)</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A8B90CA-7170-488E-B99A-846453FA23BD}"/>
              </a:ext>
            </a:extLst>
          </p:cNvPr>
          <p:cNvSpPr txBox="1"/>
          <p:nvPr/>
        </p:nvSpPr>
        <p:spPr>
          <a:xfrm>
            <a:off x="2967766" y="6212574"/>
            <a:ext cx="6096896"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CSMA/CD can be in contention, transmission, or idle state</a:t>
            </a:r>
          </a:p>
        </p:txBody>
      </p:sp>
      <p:sp>
        <p:nvSpPr>
          <p:cNvPr id="4" name="文本框 3">
            <a:extLst>
              <a:ext uri="{FF2B5EF4-FFF2-40B4-BE49-F238E27FC236}">
                <a16:creationId xmlns:a16="http://schemas.microsoft.com/office/drawing/2014/main" id="{41C945C6-A28E-4915-AAF9-4B11A19D5A20}"/>
              </a:ext>
            </a:extLst>
          </p:cNvPr>
          <p:cNvSpPr txBox="1"/>
          <p:nvPr/>
        </p:nvSpPr>
        <p:spPr>
          <a:xfrm>
            <a:off x="9085758" y="3293239"/>
            <a:ext cx="2699244" cy="1077218"/>
          </a:xfrm>
          <a:prstGeom prst="rect">
            <a:avLst/>
          </a:prstGeom>
          <a:noFill/>
          <a:ln>
            <a:solidFill>
              <a:srgbClr val="C00000"/>
            </a:solidFill>
          </a:ln>
        </p:spPr>
        <p:txBody>
          <a:bodyPr wrap="square">
            <a:spAutoFit/>
          </a:bodyPr>
          <a:lstStyle/>
          <a:p>
            <a:pPr algn="ctr"/>
            <a:r>
              <a:rPr lang="en-US" altLang="zh-CN" sz="1600" b="1" dirty="0">
                <a:solidFill>
                  <a:srgbClr val="ED6900"/>
                </a:solidFill>
                <a:latin typeface="微软雅黑" panose="020B0503020204020204" pitchFamily="34" charset="-122"/>
                <a:ea typeface="微软雅黑" panose="020B0503020204020204" pitchFamily="34" charset="-122"/>
              </a:rPr>
              <a:t>CSMA/CD</a:t>
            </a:r>
            <a:r>
              <a:rPr lang="zh-CN" altLang="en-US" sz="1600" b="1" i="0" dirty="0">
                <a:solidFill>
                  <a:srgbClr val="ED6900"/>
                </a:solidFill>
                <a:effectLst/>
                <a:latin typeface="微软雅黑" panose="020B0503020204020204" pitchFamily="34" charset="-122"/>
                <a:ea typeface="微软雅黑" panose="020B0503020204020204" pitchFamily="34" charset="-122"/>
              </a:rPr>
              <a:t>特点：</a:t>
            </a:r>
            <a:endParaRPr lang="en-US" altLang="zh-CN" sz="1600" b="1" i="0" dirty="0">
              <a:solidFill>
                <a:srgbClr val="ED6900"/>
              </a:solidFill>
              <a:effectLst/>
              <a:latin typeface="微软雅黑" panose="020B0503020204020204" pitchFamily="34" charset="-122"/>
              <a:ea typeface="微软雅黑" panose="020B0503020204020204" pitchFamily="34" charset="-122"/>
            </a:endParaRPr>
          </a:p>
          <a:p>
            <a:pPr algn="ctr"/>
            <a:r>
              <a:rPr lang="zh-CN" altLang="en-US" sz="1600" b="1" i="0" dirty="0">
                <a:solidFill>
                  <a:srgbClr val="ED6900"/>
                </a:solidFill>
                <a:effectLst/>
                <a:latin typeface="微软雅黑" panose="020B0503020204020204" pitchFamily="34" charset="-122"/>
                <a:ea typeface="微软雅黑" panose="020B0503020204020204" pitchFamily="34" charset="-122"/>
              </a:rPr>
              <a:t>先听后发，边听边发</a:t>
            </a:r>
            <a:endParaRPr lang="en-US" altLang="zh-CN" sz="1600" b="1" i="0" dirty="0">
              <a:solidFill>
                <a:srgbClr val="ED6900"/>
              </a:solidFill>
              <a:effectLst/>
              <a:latin typeface="微软雅黑" panose="020B0503020204020204" pitchFamily="34" charset="-122"/>
              <a:ea typeface="微软雅黑" panose="020B0503020204020204" pitchFamily="34" charset="-122"/>
            </a:endParaRPr>
          </a:p>
          <a:p>
            <a:pPr algn="ctr"/>
            <a:r>
              <a:rPr lang="zh-CN" altLang="en-US" sz="1600" b="1" dirty="0">
                <a:solidFill>
                  <a:srgbClr val="ED6900"/>
                </a:solidFill>
                <a:latin typeface="微软雅黑" panose="020B0503020204020204" pitchFamily="34" charset="-122"/>
                <a:ea typeface="微软雅黑" panose="020B0503020204020204" pitchFamily="34" charset="-122"/>
              </a:rPr>
              <a:t>一旦冲突，立即停发</a:t>
            </a:r>
            <a:endParaRPr lang="en-US" altLang="zh-CN" sz="1600" b="1" dirty="0">
              <a:solidFill>
                <a:srgbClr val="ED6900"/>
              </a:solidFill>
              <a:latin typeface="微软雅黑" panose="020B0503020204020204" pitchFamily="34" charset="-122"/>
              <a:ea typeface="微软雅黑" panose="020B0503020204020204" pitchFamily="34" charset="-122"/>
            </a:endParaRPr>
          </a:p>
          <a:p>
            <a:pPr algn="ctr"/>
            <a:r>
              <a:rPr lang="zh-CN" altLang="en-US" sz="1600" b="1" i="0" dirty="0">
                <a:solidFill>
                  <a:srgbClr val="ED6900"/>
                </a:solidFill>
                <a:effectLst/>
                <a:latin typeface="微软雅黑" panose="020B0503020204020204" pitchFamily="34" charset="-122"/>
                <a:ea typeface="微软雅黑" panose="020B0503020204020204" pitchFamily="34" charset="-122"/>
              </a:rPr>
              <a:t>等待时机，然后再发</a:t>
            </a:r>
          </a:p>
        </p:txBody>
      </p:sp>
    </p:spTree>
    <p:extLst>
      <p:ext uri="{BB962C8B-B14F-4D97-AF65-F5344CB8AC3E}">
        <p14:creationId xmlns:p14="http://schemas.microsoft.com/office/powerpoint/2010/main" val="2388957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0D23C7E-70A8-4C96-9541-5D43370DD129}"/>
              </a:ext>
            </a:extLst>
          </p:cNvPr>
          <p:cNvPicPr>
            <a:picLocks noChangeAspect="1"/>
          </p:cNvPicPr>
          <p:nvPr/>
        </p:nvPicPr>
        <p:blipFill>
          <a:blip r:embed="rId2"/>
          <a:stretch>
            <a:fillRect/>
          </a:stretch>
        </p:blipFill>
        <p:spPr>
          <a:xfrm>
            <a:off x="1708210" y="1117637"/>
            <a:ext cx="7516473" cy="5063179"/>
          </a:xfrm>
          <a:prstGeom prst="rect">
            <a:avLst/>
          </a:prstGeom>
        </p:spPr>
      </p:pic>
      <p:sp>
        <p:nvSpPr>
          <p:cNvPr id="6" name="矩形 5">
            <a:extLst>
              <a:ext uri="{FF2B5EF4-FFF2-40B4-BE49-F238E27FC236}">
                <a16:creationId xmlns:a16="http://schemas.microsoft.com/office/drawing/2014/main" id="{05E48439-ADE8-4DAB-8B80-7641F2E0A57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CSMA with Collision Detection (CSMA/CD)</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3084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Content Placeholder 2"/>
          <p:cNvSpPr>
            <a:spLocks noGrp="1"/>
          </p:cNvSpPr>
          <p:nvPr>
            <p:ph idx="1"/>
          </p:nvPr>
        </p:nvSpPr>
        <p:spPr>
          <a:xfrm>
            <a:off x="789324" y="1261060"/>
            <a:ext cx="7391277" cy="1724525"/>
          </a:xfrm>
        </p:spPr>
        <p:txBody>
          <a:bodyPr/>
          <a:lstStyle/>
          <a:p>
            <a:r>
              <a:rPr lang="en-US" altLang="zh-CN" dirty="0">
                <a:ea typeface="宋体" panose="02010600030101010101" pitchFamily="2" charset="-122"/>
              </a:rPr>
              <a:t>Responsible for deciding who sends next on a multi-access link</a:t>
            </a:r>
          </a:p>
          <a:p>
            <a:pPr lvl="1"/>
            <a:r>
              <a:rPr lang="en-US" altLang="zh-CN" dirty="0">
                <a:ea typeface="宋体" panose="02010600030101010101" pitchFamily="2" charset="-122"/>
              </a:rPr>
              <a:t>An important part of the link layer, especially for LANs</a:t>
            </a:r>
          </a:p>
        </p:txBody>
      </p:sp>
      <p:sp>
        <p:nvSpPr>
          <p:cNvPr id="7174" name="TextBox 30"/>
          <p:cNvSpPr txBox="1">
            <a:spLocks noChangeArrowheads="1"/>
          </p:cNvSpPr>
          <p:nvPr/>
        </p:nvSpPr>
        <p:spPr bwMode="auto">
          <a:xfrm>
            <a:off x="10371138" y="3440301"/>
            <a:ext cx="1820862"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MAC is in here!</a:t>
            </a:r>
          </a:p>
        </p:txBody>
      </p:sp>
      <p:sp>
        <p:nvSpPr>
          <p:cNvPr id="32" name="Freeform 31"/>
          <p:cNvSpPr/>
          <p:nvPr/>
        </p:nvSpPr>
        <p:spPr bwMode="auto">
          <a:xfrm rot="13236786" flipV="1">
            <a:off x="10783515" y="2826766"/>
            <a:ext cx="910849" cy="218536"/>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a:latin typeface="Arial" charset="0"/>
              <a:cs typeface="Arial" charset="0"/>
            </a:endParaRPr>
          </a:p>
        </p:txBody>
      </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grpSp>
        <p:nvGrpSpPr>
          <p:cNvPr id="18" name="Group 26">
            <a:extLst>
              <a:ext uri="{FF2B5EF4-FFF2-40B4-BE49-F238E27FC236}">
                <a16:creationId xmlns:a16="http://schemas.microsoft.com/office/drawing/2014/main" id="{4D52BE8E-32CC-41E8-B452-483C6558D46B}"/>
              </a:ext>
            </a:extLst>
          </p:cNvPr>
          <p:cNvGrpSpPr/>
          <p:nvPr/>
        </p:nvGrpSpPr>
        <p:grpSpPr bwMode="auto">
          <a:xfrm>
            <a:off x="9061096" y="1145934"/>
            <a:ext cx="1760995" cy="2283066"/>
            <a:chOff x="6753223" y="2638425"/>
            <a:chExt cx="1447802" cy="1930400"/>
          </a:xfrm>
        </p:grpSpPr>
        <p:sp>
          <p:nvSpPr>
            <p:cNvPr id="19" name="Rectangle 4">
              <a:extLst>
                <a:ext uri="{FF2B5EF4-FFF2-40B4-BE49-F238E27FC236}">
                  <a16:creationId xmlns:a16="http://schemas.microsoft.com/office/drawing/2014/main" id="{F30F190B-6E08-49AB-9378-BAC24A230AFF}"/>
                </a:ext>
              </a:extLst>
            </p:cNvPr>
            <p:cNvSpPr>
              <a:spLocks noChangeArrowheads="1"/>
            </p:cNvSpPr>
            <p:nvPr/>
          </p:nvSpPr>
          <p:spPr bwMode="auto">
            <a:xfrm>
              <a:off x="6753225" y="4187825"/>
              <a:ext cx="1447800" cy="381000"/>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0" name="Rectangle 5">
              <a:extLst>
                <a:ext uri="{FF2B5EF4-FFF2-40B4-BE49-F238E27FC236}">
                  <a16:creationId xmlns:a16="http://schemas.microsoft.com/office/drawing/2014/main" id="{C6430BBD-DE8C-4BC8-88A2-25FF7BD4519C}"/>
                </a:ext>
              </a:extLst>
            </p:cNvPr>
            <p:cNvSpPr>
              <a:spLocks noChangeArrowheads="1"/>
            </p:cNvSpPr>
            <p:nvPr/>
          </p:nvSpPr>
          <p:spPr bwMode="auto">
            <a:xfrm>
              <a:off x="6753225" y="3806825"/>
              <a:ext cx="1447800" cy="381000"/>
            </a:xfrm>
            <a:prstGeom prst="rect">
              <a:avLst/>
            </a:prstGeom>
            <a:solidFill>
              <a:srgbClr val="FF2BD8">
                <a:alpha val="50195"/>
              </a:srgbClr>
            </a:solidFill>
            <a:ln w="9525">
              <a:solidFill>
                <a:sysClr val="windowText" lastClr="000000"/>
              </a:solidFill>
              <a:miter lim="800000"/>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1" name="Rectangle 6">
              <a:extLst>
                <a:ext uri="{FF2B5EF4-FFF2-40B4-BE49-F238E27FC236}">
                  <a16:creationId xmlns:a16="http://schemas.microsoft.com/office/drawing/2014/main" id="{88AAF97C-0A66-4EDF-B484-CC5521CFEAF3}"/>
                </a:ext>
              </a:extLst>
            </p:cNvPr>
            <p:cNvSpPr>
              <a:spLocks noChangeArrowheads="1"/>
            </p:cNvSpPr>
            <p:nvPr/>
          </p:nvSpPr>
          <p:spPr bwMode="auto">
            <a:xfrm>
              <a:off x="6753225" y="3416300"/>
              <a:ext cx="1447800" cy="381000"/>
            </a:xfrm>
            <a:prstGeom prst="rect">
              <a:avLst/>
            </a:prstGeom>
            <a:solidFill>
              <a:sysClr val="window" lastClr="FFFFFF"/>
            </a:solidFill>
            <a:ln w="9525">
              <a:solidFill>
                <a:sysClr val="windowText" lastClr="000000"/>
              </a:solidFill>
              <a:miter lim="800000"/>
            </a:ln>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2" name="Rectangle 7">
              <a:extLst>
                <a:ext uri="{FF2B5EF4-FFF2-40B4-BE49-F238E27FC236}">
                  <a16:creationId xmlns:a16="http://schemas.microsoft.com/office/drawing/2014/main" id="{DCE60779-99E8-4236-AFAC-A8064537413D}"/>
                </a:ext>
              </a:extLst>
            </p:cNvPr>
            <p:cNvSpPr>
              <a:spLocks noChangeArrowheads="1"/>
            </p:cNvSpPr>
            <p:nvPr/>
          </p:nvSpPr>
          <p:spPr bwMode="auto">
            <a:xfrm>
              <a:off x="6753223" y="3035300"/>
              <a:ext cx="1447800" cy="381000"/>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3" name="Rectangle 10">
              <a:extLst>
                <a:ext uri="{FF2B5EF4-FFF2-40B4-BE49-F238E27FC236}">
                  <a16:creationId xmlns:a16="http://schemas.microsoft.com/office/drawing/2014/main" id="{3C71EEB2-9FD6-4D2B-A0C0-4AF269012A87}"/>
                </a:ext>
              </a:extLst>
            </p:cNvPr>
            <p:cNvSpPr>
              <a:spLocks noChangeArrowheads="1"/>
            </p:cNvSpPr>
            <p:nvPr/>
          </p:nvSpPr>
          <p:spPr bwMode="auto">
            <a:xfrm>
              <a:off x="6753225" y="2657475"/>
              <a:ext cx="1447800" cy="381000"/>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4" name="Text Box 11">
              <a:extLst>
                <a:ext uri="{FF2B5EF4-FFF2-40B4-BE49-F238E27FC236}">
                  <a16:creationId xmlns:a16="http://schemas.microsoft.com/office/drawing/2014/main" id="{66BEF85F-B426-43E9-8A8F-10E5BD5E3F57}"/>
                </a:ext>
              </a:extLst>
            </p:cNvPr>
            <p:cNvSpPr txBox="1">
              <a:spLocks noChangeArrowheads="1"/>
            </p:cNvSpPr>
            <p:nvPr/>
          </p:nvSpPr>
          <p:spPr bwMode="auto">
            <a:xfrm>
              <a:off x="7013374" y="4162425"/>
              <a:ext cx="938614" cy="3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Physical</a:t>
              </a:r>
            </a:p>
          </p:txBody>
        </p:sp>
        <p:sp>
          <p:nvSpPr>
            <p:cNvPr id="25" name="Text Box 12">
              <a:extLst>
                <a:ext uri="{FF2B5EF4-FFF2-40B4-BE49-F238E27FC236}">
                  <a16:creationId xmlns:a16="http://schemas.microsoft.com/office/drawing/2014/main" id="{9C46E15B-F35C-448B-A8B0-312B6995C3FF}"/>
                </a:ext>
              </a:extLst>
            </p:cNvPr>
            <p:cNvSpPr txBox="1">
              <a:spLocks noChangeArrowheads="1"/>
            </p:cNvSpPr>
            <p:nvPr/>
          </p:nvSpPr>
          <p:spPr bwMode="auto">
            <a:xfrm>
              <a:off x="7204305" y="3797300"/>
              <a:ext cx="539288" cy="3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Link</a:t>
              </a:r>
            </a:p>
          </p:txBody>
        </p:sp>
        <p:sp>
          <p:nvSpPr>
            <p:cNvPr id="26" name="Text Box 13">
              <a:extLst>
                <a:ext uri="{FF2B5EF4-FFF2-40B4-BE49-F238E27FC236}">
                  <a16:creationId xmlns:a16="http://schemas.microsoft.com/office/drawing/2014/main" id="{AE9CCB3C-CA09-43DC-A467-5039DC92BF83}"/>
                </a:ext>
              </a:extLst>
            </p:cNvPr>
            <p:cNvSpPr txBox="1">
              <a:spLocks noChangeArrowheads="1"/>
            </p:cNvSpPr>
            <p:nvPr/>
          </p:nvSpPr>
          <p:spPr bwMode="auto">
            <a:xfrm>
              <a:off x="6999325" y="3432175"/>
              <a:ext cx="925436" cy="3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Network</a:t>
              </a:r>
            </a:p>
          </p:txBody>
        </p:sp>
        <p:sp>
          <p:nvSpPr>
            <p:cNvPr id="27" name="Text Box 14">
              <a:extLst>
                <a:ext uri="{FF2B5EF4-FFF2-40B4-BE49-F238E27FC236}">
                  <a16:creationId xmlns:a16="http://schemas.microsoft.com/office/drawing/2014/main" id="{B1FF6FB5-4A21-4C59-B339-F6A6E8CB8EA7}"/>
                </a:ext>
              </a:extLst>
            </p:cNvPr>
            <p:cNvSpPr txBox="1">
              <a:spLocks noChangeArrowheads="1"/>
            </p:cNvSpPr>
            <p:nvPr/>
          </p:nvSpPr>
          <p:spPr bwMode="auto">
            <a:xfrm>
              <a:off x="6926676" y="3035300"/>
              <a:ext cx="1053273" cy="3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Transport</a:t>
              </a:r>
            </a:p>
          </p:txBody>
        </p:sp>
        <p:sp>
          <p:nvSpPr>
            <p:cNvPr id="28" name="Text Box 17">
              <a:extLst>
                <a:ext uri="{FF2B5EF4-FFF2-40B4-BE49-F238E27FC236}">
                  <a16:creationId xmlns:a16="http://schemas.microsoft.com/office/drawing/2014/main" id="{C2EB446C-B9E1-4906-AFDA-1A045C1F9B57}"/>
                </a:ext>
              </a:extLst>
            </p:cNvPr>
            <p:cNvSpPr txBox="1">
              <a:spLocks noChangeArrowheads="1"/>
            </p:cNvSpPr>
            <p:nvPr/>
          </p:nvSpPr>
          <p:spPr bwMode="auto">
            <a:xfrm>
              <a:off x="6913167" y="2638425"/>
              <a:ext cx="1185063" cy="3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Application</a:t>
              </a:r>
            </a:p>
          </p:txBody>
        </p:sp>
      </p:grpSp>
      <p:sp>
        <p:nvSpPr>
          <p:cNvPr id="3" name="矩形 2">
            <a:extLst>
              <a:ext uri="{FF2B5EF4-FFF2-40B4-BE49-F238E27FC236}">
                <a16:creationId xmlns:a16="http://schemas.microsoft.com/office/drawing/2014/main" id="{D0B8FA53-45D5-4F73-8C7E-C901BC8CD68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The MAC Sublayer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4" name="图片 4">
            <a:extLst>
              <a:ext uri="{FF2B5EF4-FFF2-40B4-BE49-F238E27FC236}">
                <a16:creationId xmlns:a16="http://schemas.microsoft.com/office/drawing/2014/main" id="{A351F9FC-8B80-4F14-9293-6A4D1A818F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481" y="3647549"/>
            <a:ext cx="9041699" cy="2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776" y="1774751"/>
            <a:ext cx="10224447" cy="305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9B27A8A-A131-4BA7-BDA0-0EFF2D9FF0E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Collision of the first bit in CSMA/CD</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859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280" y="1889425"/>
            <a:ext cx="9496841" cy="336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29A7062-910D-489B-ADE0-5CD3154BA0B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Collision and abortion in CSMA/CD</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4686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6FF4E9F-78A0-486C-8009-7A3DD6D0C6C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Flow diagram for CSMA/CD</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5A6CC75-BEFF-4FDA-85D7-A4BB389CA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700" y="949394"/>
            <a:ext cx="7234519" cy="5838681"/>
          </a:xfrm>
          <a:prstGeom prst="rect">
            <a:avLst/>
          </a:prstGeom>
        </p:spPr>
      </p:pic>
    </p:spTree>
    <p:extLst>
      <p:ext uri="{BB962C8B-B14F-4D97-AF65-F5344CB8AC3E}">
        <p14:creationId xmlns:p14="http://schemas.microsoft.com/office/powerpoint/2010/main" val="3132173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6FF4E9F-78A0-486C-8009-7A3DD6D0C6C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rPr>
              <a:t>Detecting the Collision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0DD4544-91B5-4DD1-9892-7E917FC5A838}"/>
              </a:ext>
            </a:extLst>
          </p:cNvPr>
          <p:cNvSpPr txBox="1"/>
          <p:nvPr/>
        </p:nvSpPr>
        <p:spPr>
          <a:xfrm>
            <a:off x="740932" y="1032819"/>
            <a:ext cx="10172701" cy="1323439"/>
          </a:xfrm>
          <a:prstGeom prst="rect">
            <a:avLst/>
          </a:prstGeom>
          <a:noFill/>
        </p:spPr>
        <p:txBody>
          <a:bodyPr wrap="square">
            <a:spAutoFit/>
          </a:bodyPr>
          <a:lstStyle/>
          <a:p>
            <a:pPr algn="l" fontAlgn="base"/>
            <a:r>
              <a:rPr lang="en-US" altLang="zh-CN" sz="2000" b="1" i="0" dirty="0">
                <a:solidFill>
                  <a:srgbClr val="303030"/>
                </a:solidFill>
                <a:effectLst/>
                <a:latin typeface="Arial" panose="020B0604020202020204" pitchFamily="34" charset="0"/>
                <a:cs typeface="Arial" panose="020B0604020202020204" pitchFamily="34" charset="0"/>
              </a:rPr>
              <a:t>In CSMA / CD,</a:t>
            </a:r>
          </a:p>
          <a:p>
            <a:pPr marL="342900" indent="-342900" algn="l" fontAlgn="base">
              <a:buFont typeface="Arial" panose="020B0604020202020204" pitchFamily="34" charset="0"/>
              <a:buChar char="•"/>
            </a:pPr>
            <a:r>
              <a:rPr lang="en-US" altLang="zh-CN" sz="2000" b="0" i="0" dirty="0">
                <a:solidFill>
                  <a:srgbClr val="303030"/>
                </a:solidFill>
                <a:effectLst/>
                <a:latin typeface="Arial" panose="020B0604020202020204" pitchFamily="34" charset="0"/>
                <a:cs typeface="Arial" panose="020B0604020202020204" pitchFamily="34" charset="0"/>
              </a:rPr>
              <a:t>It is the responsibility of the transmitting station to detect the collision.</a:t>
            </a:r>
          </a:p>
          <a:p>
            <a:pPr marL="342900" indent="-342900" algn="l" fontAlgn="base">
              <a:buFont typeface="Arial" panose="020B0604020202020204" pitchFamily="34" charset="0"/>
              <a:buChar char="•"/>
            </a:pPr>
            <a:r>
              <a:rPr lang="en-US" altLang="zh-CN" sz="2000" b="0" i="0" dirty="0">
                <a:solidFill>
                  <a:srgbClr val="303030"/>
                </a:solidFill>
                <a:effectLst/>
                <a:latin typeface="Arial" panose="020B0604020202020204" pitchFamily="34" charset="0"/>
                <a:cs typeface="Arial" panose="020B0604020202020204" pitchFamily="34" charset="0"/>
              </a:rPr>
              <a:t>For detecting the collision, CSMA / CD implements the following condition.</a:t>
            </a:r>
          </a:p>
          <a:p>
            <a:pPr marL="342900" indent="-342900" algn="l" fontAlgn="base">
              <a:buFont typeface="Arial" panose="020B0604020202020204" pitchFamily="34" charset="0"/>
              <a:buChar char="•"/>
            </a:pPr>
            <a:r>
              <a:rPr lang="en-US" altLang="zh-CN" sz="2000" b="0" i="0" dirty="0">
                <a:solidFill>
                  <a:srgbClr val="303030"/>
                </a:solidFill>
                <a:effectLst/>
                <a:latin typeface="Arial" panose="020B0604020202020204" pitchFamily="34" charset="0"/>
                <a:cs typeface="Arial" panose="020B0604020202020204" pitchFamily="34" charset="0"/>
              </a:rPr>
              <a:t>This condition is followed by each station:</a:t>
            </a:r>
          </a:p>
        </p:txBody>
      </p:sp>
      <p:sp>
        <p:nvSpPr>
          <p:cNvPr id="10" name="文本框 9">
            <a:extLst>
              <a:ext uri="{FF2B5EF4-FFF2-40B4-BE49-F238E27FC236}">
                <a16:creationId xmlns:a16="http://schemas.microsoft.com/office/drawing/2014/main" id="{72FF036E-0FEE-4A68-A26F-C071FF89CD66}"/>
              </a:ext>
            </a:extLst>
          </p:cNvPr>
          <p:cNvSpPr txBox="1"/>
          <p:nvPr/>
        </p:nvSpPr>
        <p:spPr>
          <a:xfrm>
            <a:off x="2537461" y="2496867"/>
            <a:ext cx="4863801" cy="400110"/>
          </a:xfrm>
          <a:prstGeom prst="rect">
            <a:avLst/>
          </a:prstGeom>
          <a:noFill/>
          <a:ln>
            <a:solidFill>
              <a:schemeClr val="tx1"/>
            </a:solidFill>
          </a:ln>
        </p:spPr>
        <p:txBody>
          <a:bodyPr wrap="square">
            <a:spAutoFit/>
          </a:bodyPr>
          <a:lstStyle/>
          <a:p>
            <a:pPr algn="ctr"/>
            <a:r>
              <a:rPr lang="en-US" altLang="zh-CN" sz="2000" b="1" i="0" dirty="0">
                <a:solidFill>
                  <a:srgbClr val="FF0000"/>
                </a:solidFill>
                <a:effectLst/>
                <a:latin typeface="Arimo"/>
              </a:rPr>
              <a:t>Transmission delay &gt;= 2 * Propagation delay</a:t>
            </a:r>
            <a:endParaRPr lang="zh-CN" altLang="en-US" sz="2000" b="1" dirty="0">
              <a:solidFill>
                <a:srgbClr val="FF0000"/>
              </a:solidFill>
            </a:endParaRPr>
          </a:p>
        </p:txBody>
      </p:sp>
      <p:sp>
        <p:nvSpPr>
          <p:cNvPr id="11" name="文本框 10">
            <a:extLst>
              <a:ext uri="{FF2B5EF4-FFF2-40B4-BE49-F238E27FC236}">
                <a16:creationId xmlns:a16="http://schemas.microsoft.com/office/drawing/2014/main" id="{EC4936D0-536A-41B7-843E-16F6F90CDA51}"/>
              </a:ext>
            </a:extLst>
          </p:cNvPr>
          <p:cNvSpPr txBox="1"/>
          <p:nvPr/>
        </p:nvSpPr>
        <p:spPr>
          <a:xfrm>
            <a:off x="740932" y="3032709"/>
            <a:ext cx="10726720" cy="1323439"/>
          </a:xfrm>
          <a:prstGeom prst="rect">
            <a:avLst/>
          </a:prstGeom>
          <a:noFill/>
        </p:spPr>
        <p:txBody>
          <a:bodyPr wrap="square">
            <a:spAutoFit/>
          </a:bodyPr>
          <a:lstStyle/>
          <a:p>
            <a:pPr algn="l" fontAlgn="base"/>
            <a:r>
              <a:rPr lang="en-US" altLang="zh-CN" sz="2000" b="1" i="0" dirty="0">
                <a:solidFill>
                  <a:srgbClr val="303030"/>
                </a:solidFill>
                <a:effectLst/>
                <a:latin typeface="Arimo"/>
              </a:rPr>
              <a:t>According to this condition,</a:t>
            </a:r>
            <a:r>
              <a:rPr lang="en-US" altLang="zh-CN" sz="2000" b="1" i="0" dirty="0">
                <a:solidFill>
                  <a:srgbClr val="303030"/>
                </a:solidFill>
                <a:effectLst/>
                <a:latin typeface="Arial" panose="020B0604020202020204" pitchFamily="34" charset="0"/>
                <a:cs typeface="Arial" panose="020B0604020202020204" pitchFamily="34" charset="0"/>
              </a:rPr>
              <a:t> </a:t>
            </a:r>
          </a:p>
          <a:p>
            <a:pPr marL="342900" indent="-342900" algn="l" fontAlgn="base">
              <a:buFont typeface="Arial" panose="020B0604020202020204" pitchFamily="34" charset="0"/>
              <a:buChar char="•"/>
            </a:pPr>
            <a:r>
              <a:rPr lang="en-US" altLang="zh-CN" sz="2000" b="0" i="0" dirty="0">
                <a:solidFill>
                  <a:srgbClr val="303030"/>
                </a:solidFill>
                <a:effectLst/>
                <a:latin typeface="Arimo"/>
              </a:rPr>
              <a:t>Each station must transmit the data packet of size whose transmission delay is at least twice its propagation delay.</a:t>
            </a:r>
          </a:p>
          <a:p>
            <a:pPr marL="342900" indent="-342900" algn="l" fontAlgn="base">
              <a:buFont typeface="Arial" panose="020B0604020202020204" pitchFamily="34" charset="0"/>
              <a:buChar char="•"/>
            </a:pPr>
            <a:r>
              <a:rPr lang="en-US" altLang="zh-CN" sz="2000" b="0" i="0" dirty="0">
                <a:solidFill>
                  <a:srgbClr val="303030"/>
                </a:solidFill>
                <a:effectLst/>
                <a:latin typeface="Arimo"/>
              </a:rPr>
              <a:t>If the size of data packet is smaller, then collision detection would not be possible.</a:t>
            </a:r>
            <a:endParaRPr lang="en-US" altLang="zh-CN" sz="2000" dirty="0">
              <a:solidFill>
                <a:srgbClr val="303030"/>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ACDEF075-0151-4A8A-B6CE-DF00CF7A4CE5}"/>
              </a:ext>
            </a:extLst>
          </p:cNvPr>
          <p:cNvSpPr txBox="1"/>
          <p:nvPr/>
        </p:nvSpPr>
        <p:spPr>
          <a:xfrm>
            <a:off x="756397" y="4491880"/>
            <a:ext cx="10726720" cy="1631216"/>
          </a:xfrm>
          <a:prstGeom prst="rect">
            <a:avLst/>
          </a:prstGeom>
          <a:noFill/>
        </p:spPr>
        <p:txBody>
          <a:bodyPr wrap="square">
            <a:spAutoFit/>
          </a:bodyPr>
          <a:lstStyle/>
          <a:p>
            <a:pPr algn="l" fontAlgn="base"/>
            <a:r>
              <a:rPr lang="en-US" altLang="zh-CN" sz="2000" b="1" i="0" dirty="0">
                <a:solidFill>
                  <a:srgbClr val="303030"/>
                </a:solidFill>
                <a:effectLst/>
                <a:latin typeface="Arimo"/>
              </a:rPr>
              <a:t>Length of Data Packet,</a:t>
            </a:r>
            <a:r>
              <a:rPr lang="en-US" altLang="zh-CN" sz="2000" b="1" i="0" dirty="0">
                <a:solidFill>
                  <a:srgbClr val="303030"/>
                </a:solidFill>
                <a:effectLst/>
                <a:latin typeface="Arial" panose="020B0604020202020204" pitchFamily="34" charset="0"/>
                <a:cs typeface="Arial" panose="020B0604020202020204" pitchFamily="34" charset="0"/>
              </a:rPr>
              <a:t> </a:t>
            </a:r>
          </a:p>
          <a:p>
            <a:pPr marL="342900" indent="-342900" algn="l" fontAlgn="base">
              <a:buFont typeface="Arial" panose="020B0604020202020204" pitchFamily="34" charset="0"/>
              <a:buChar char="•"/>
            </a:pPr>
            <a:r>
              <a:rPr lang="en-US" altLang="zh-CN" sz="2000" b="0" i="0" dirty="0">
                <a:solidFill>
                  <a:srgbClr val="303030"/>
                </a:solidFill>
                <a:effectLst/>
                <a:latin typeface="Arimo"/>
              </a:rPr>
              <a:t>Transmission delay = Length of data packet (L) / Bandwidth (B).</a:t>
            </a:r>
          </a:p>
          <a:p>
            <a:pPr marL="342900" indent="-342900" algn="l" fontAlgn="base">
              <a:buFont typeface="Arial" panose="020B0604020202020204" pitchFamily="34" charset="0"/>
              <a:buChar char="•"/>
            </a:pPr>
            <a:r>
              <a:rPr lang="en-US" altLang="zh-CN" sz="2000" b="0" i="0" dirty="0">
                <a:solidFill>
                  <a:srgbClr val="303030"/>
                </a:solidFill>
                <a:effectLst/>
                <a:latin typeface="Arimo"/>
              </a:rPr>
              <a:t>Propagation delay = Distance between the two stations (D) / Propagation speed (V)</a:t>
            </a:r>
          </a:p>
          <a:p>
            <a:pPr marL="342900" indent="-342900" algn="l" fontAlgn="base">
              <a:buFont typeface="Arial" panose="020B0604020202020204" pitchFamily="34" charset="0"/>
              <a:buChar char="•"/>
            </a:pPr>
            <a:r>
              <a:rPr lang="en-US" altLang="zh-CN" sz="2000" b="0" i="0" dirty="0">
                <a:solidFill>
                  <a:srgbClr val="303030"/>
                </a:solidFill>
                <a:effectLst/>
                <a:latin typeface="Arimo"/>
              </a:rPr>
              <a:t>We get </a:t>
            </a:r>
            <a:r>
              <a:rPr lang="pl-PL" altLang="zh-CN" sz="2000" b="0" i="0" dirty="0">
                <a:solidFill>
                  <a:srgbClr val="303030"/>
                </a:solidFill>
                <a:effectLst/>
                <a:latin typeface="Arimo"/>
              </a:rPr>
              <a:t>L / B &gt;= 2 </a:t>
            </a:r>
            <a:r>
              <a:rPr lang="en-US" altLang="zh-CN" sz="2000" b="0" i="0" dirty="0">
                <a:solidFill>
                  <a:srgbClr val="303030"/>
                </a:solidFill>
                <a:effectLst/>
                <a:latin typeface="Arimo"/>
              </a:rPr>
              <a:t>*</a:t>
            </a:r>
            <a:r>
              <a:rPr lang="pl-PL" altLang="zh-CN" sz="2000" b="0" i="0" dirty="0">
                <a:solidFill>
                  <a:srgbClr val="303030"/>
                </a:solidFill>
                <a:effectLst/>
                <a:latin typeface="Arimo"/>
              </a:rPr>
              <a:t> D / V</a:t>
            </a:r>
            <a:r>
              <a:rPr lang="en-US" altLang="zh-CN" sz="2000" dirty="0">
                <a:solidFill>
                  <a:srgbClr val="303030"/>
                </a:solidFill>
                <a:latin typeface="Arimo"/>
              </a:rPr>
              <a:t>. </a:t>
            </a:r>
          </a:p>
          <a:p>
            <a:pPr marL="342900" indent="-342900" algn="l" fontAlgn="base">
              <a:buFont typeface="Arial" panose="020B0604020202020204" pitchFamily="34" charset="0"/>
              <a:buChar char="•"/>
            </a:pPr>
            <a:r>
              <a:rPr lang="en-US" altLang="zh-CN" sz="2000" dirty="0">
                <a:solidFill>
                  <a:srgbClr val="303030"/>
                </a:solidFill>
                <a:latin typeface="Arimo"/>
              </a:rPr>
              <a:t>Thus,  </a:t>
            </a:r>
            <a:endParaRPr lang="en-US" altLang="zh-CN" sz="2000" dirty="0">
              <a:solidFill>
                <a:srgbClr val="303030"/>
              </a:solidFill>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38818053-91A7-4196-BE01-8FA848AF3E66}"/>
              </a:ext>
            </a:extLst>
          </p:cNvPr>
          <p:cNvSpPr txBox="1"/>
          <p:nvPr/>
        </p:nvSpPr>
        <p:spPr>
          <a:xfrm>
            <a:off x="2537460" y="6181796"/>
            <a:ext cx="4863801" cy="400110"/>
          </a:xfrm>
          <a:prstGeom prst="rect">
            <a:avLst/>
          </a:prstGeom>
          <a:noFill/>
          <a:ln>
            <a:solidFill>
              <a:schemeClr val="tx1"/>
            </a:solidFill>
          </a:ln>
        </p:spPr>
        <p:txBody>
          <a:bodyPr wrap="square">
            <a:spAutoFit/>
          </a:bodyPr>
          <a:lstStyle/>
          <a:p>
            <a:pPr algn="ctr"/>
            <a:r>
              <a:rPr lang="pl-PL" altLang="zh-CN" sz="2000" b="1" i="0" dirty="0">
                <a:solidFill>
                  <a:srgbClr val="FF0000"/>
                </a:solidFill>
                <a:effectLst/>
                <a:latin typeface="Arimo"/>
              </a:rPr>
              <a:t>L &gt;= 2 </a:t>
            </a:r>
            <a:r>
              <a:rPr lang="en-US" altLang="zh-CN" sz="2000" b="1" i="0" dirty="0">
                <a:solidFill>
                  <a:srgbClr val="FF0000"/>
                </a:solidFill>
                <a:effectLst/>
                <a:latin typeface="Arimo"/>
              </a:rPr>
              <a:t>*</a:t>
            </a:r>
            <a:r>
              <a:rPr lang="pl-PL" altLang="zh-CN" sz="2000" b="1" i="0" dirty="0">
                <a:solidFill>
                  <a:srgbClr val="FF0000"/>
                </a:solidFill>
                <a:effectLst/>
                <a:latin typeface="Arimo"/>
              </a:rPr>
              <a:t> B </a:t>
            </a:r>
            <a:r>
              <a:rPr lang="en-US" altLang="zh-CN" sz="2000" b="1" i="0" dirty="0">
                <a:solidFill>
                  <a:srgbClr val="FF0000"/>
                </a:solidFill>
                <a:effectLst/>
                <a:latin typeface="Arimo"/>
              </a:rPr>
              <a:t>*</a:t>
            </a:r>
            <a:r>
              <a:rPr lang="pl-PL" altLang="zh-CN" sz="2000" b="1" i="0" dirty="0">
                <a:solidFill>
                  <a:srgbClr val="FF0000"/>
                </a:solidFill>
                <a:effectLst/>
                <a:latin typeface="Arimo"/>
              </a:rPr>
              <a:t> D / V</a:t>
            </a:r>
            <a:endParaRPr lang="zh-CN" altLang="en-US" sz="2000" b="1" dirty="0">
              <a:solidFill>
                <a:srgbClr val="FF0000"/>
              </a:solidFill>
            </a:endParaRPr>
          </a:p>
        </p:txBody>
      </p:sp>
    </p:spTree>
    <p:extLst>
      <p:ext uri="{BB962C8B-B14F-4D97-AF65-F5344CB8AC3E}">
        <p14:creationId xmlns:p14="http://schemas.microsoft.com/office/powerpoint/2010/main" val="320760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49941" y="1244712"/>
            <a:ext cx="11075894" cy="4693509"/>
          </a:xfrm>
        </p:spPr>
        <p:txBody>
          <a:bodyPr>
            <a:normAutofit fontScale="92500" lnSpcReduction="20000"/>
          </a:bodyPr>
          <a:lstStyle/>
          <a:p>
            <a:pPr>
              <a:lnSpc>
                <a:spcPct val="110000"/>
              </a:lnSpc>
              <a:spcBef>
                <a:spcPts val="1200"/>
              </a:spcBef>
            </a:pPr>
            <a:r>
              <a:rPr lang="en-US" altLang="zh-CN" dirty="0"/>
              <a:t>A network using CSMA/CD has a bandwidth of 10 Mbps. If the maximum propagation time (including the delays in the devices and ignoring the time needed to send a jamming signal) is </a:t>
            </a:r>
            <a:r>
              <a:rPr lang="en-US" altLang="zh-CN" dirty="0" err="1">
                <a:ea typeface="宋体" panose="02010600030101010101" pitchFamily="2" charset="-122"/>
              </a:rPr>
              <a:t>T</a:t>
            </a:r>
            <a:r>
              <a:rPr lang="en-US" altLang="zh-CN" baseline="-14000" dirty="0" err="1">
                <a:ea typeface="宋体" panose="02010600030101010101" pitchFamily="2" charset="-122"/>
              </a:rPr>
              <a:t>p</a:t>
            </a:r>
            <a:r>
              <a:rPr lang="en-US" altLang="zh-CN" dirty="0">
                <a:ea typeface="宋体" panose="02010600030101010101" pitchFamily="2" charset="-122"/>
              </a:rPr>
              <a:t> = </a:t>
            </a:r>
            <a:r>
              <a:rPr lang="en-US" altLang="zh-CN" dirty="0"/>
              <a:t>25.6 </a:t>
            </a:r>
            <a:r>
              <a:rPr lang="en-US" altLang="zh-CN" dirty="0" err="1"/>
              <a:t>μs</a:t>
            </a:r>
            <a:r>
              <a:rPr lang="en-US" altLang="zh-CN" dirty="0"/>
              <a:t>, what is the minimum size of the frame?</a:t>
            </a:r>
          </a:p>
          <a:p>
            <a:pPr>
              <a:lnSpc>
                <a:spcPct val="110000"/>
              </a:lnSpc>
              <a:spcBef>
                <a:spcPts val="1200"/>
              </a:spcBef>
            </a:pPr>
            <a:r>
              <a:rPr lang="en-US" altLang="zh-CN" dirty="0">
                <a:solidFill>
                  <a:srgbClr val="FF0000"/>
                </a:solidFill>
                <a:ea typeface="宋体" panose="02010600030101010101" pitchFamily="2" charset="-122"/>
              </a:rPr>
              <a:t>Solution </a:t>
            </a:r>
          </a:p>
          <a:p>
            <a:pPr>
              <a:lnSpc>
                <a:spcPct val="110000"/>
              </a:lnSpc>
              <a:spcBef>
                <a:spcPts val="1200"/>
              </a:spcBef>
            </a:pPr>
            <a:r>
              <a:rPr lang="en-US" altLang="zh-CN" dirty="0">
                <a:ea typeface="宋体" panose="02010600030101010101" pitchFamily="2" charset="-122"/>
              </a:rPr>
              <a:t>The minimum frame transmission time is 2 × </a:t>
            </a:r>
            <a:r>
              <a:rPr lang="en-US" altLang="zh-CN" dirty="0" err="1">
                <a:ea typeface="宋体" panose="02010600030101010101" pitchFamily="2" charset="-122"/>
              </a:rPr>
              <a:t>T</a:t>
            </a:r>
            <a:r>
              <a:rPr lang="en-US" altLang="zh-CN" baseline="-14000" dirty="0" err="1">
                <a:ea typeface="宋体" panose="02010600030101010101" pitchFamily="2" charset="-122"/>
              </a:rPr>
              <a:t>p</a:t>
            </a:r>
            <a:r>
              <a:rPr lang="en-US" altLang="zh-CN" dirty="0">
                <a:ea typeface="宋体" panose="02010600030101010101" pitchFamily="2" charset="-122"/>
              </a:rPr>
              <a:t> = 51.2 </a:t>
            </a:r>
            <a:r>
              <a:rPr lang="en-US" altLang="zh-CN" dirty="0" err="1">
                <a:ea typeface="宋体" panose="02010600030101010101" pitchFamily="2" charset="-122"/>
              </a:rPr>
              <a:t>μs</a:t>
            </a:r>
            <a:r>
              <a:rPr lang="en-US" altLang="zh-CN" dirty="0">
                <a:ea typeface="宋体" panose="02010600030101010101" pitchFamily="2" charset="-122"/>
              </a:rPr>
              <a:t>. This means, in the worst case, a station needs to transmit for a period of 51.2 </a:t>
            </a:r>
            <a:r>
              <a:rPr lang="en-US" altLang="zh-CN" dirty="0" err="1">
                <a:ea typeface="宋体" panose="02010600030101010101" pitchFamily="2" charset="-122"/>
              </a:rPr>
              <a:t>μs</a:t>
            </a:r>
            <a:r>
              <a:rPr lang="en-US" altLang="zh-CN" dirty="0">
                <a:ea typeface="宋体" panose="02010600030101010101" pitchFamily="2" charset="-122"/>
              </a:rPr>
              <a:t> to detect the collision. </a:t>
            </a:r>
          </a:p>
          <a:p>
            <a:pPr>
              <a:lnSpc>
                <a:spcPct val="110000"/>
              </a:lnSpc>
              <a:spcBef>
                <a:spcPts val="1200"/>
              </a:spcBef>
            </a:pPr>
            <a:r>
              <a:rPr lang="en-US" altLang="zh-CN" dirty="0">
                <a:ea typeface="宋体" panose="02010600030101010101" pitchFamily="2" charset="-122"/>
              </a:rPr>
              <a:t>The minimum size of the frame is 10 Mbps × 51.2 </a:t>
            </a:r>
            <a:r>
              <a:rPr lang="en-US" altLang="zh-CN" dirty="0" err="1">
                <a:ea typeface="宋体" panose="02010600030101010101" pitchFamily="2" charset="-122"/>
              </a:rPr>
              <a:t>μs</a:t>
            </a:r>
            <a:r>
              <a:rPr lang="en-US" altLang="zh-CN" dirty="0">
                <a:ea typeface="宋体" panose="02010600030101010101" pitchFamily="2" charset="-122"/>
              </a:rPr>
              <a:t> = 512 bits or 64 bytes. This is actually the minimum size of the frame for Standard Ethernet, as we will see later in the chapter.</a:t>
            </a:r>
          </a:p>
          <a:p>
            <a:pPr>
              <a:lnSpc>
                <a:spcPct val="110000"/>
              </a:lnSpc>
              <a:spcBef>
                <a:spcPts val="1200"/>
              </a:spcBef>
            </a:pPr>
            <a:endParaRPr lang="zh-CN" altLang="en-US" dirty="0"/>
          </a:p>
        </p:txBody>
      </p:sp>
      <p:sp>
        <p:nvSpPr>
          <p:cNvPr id="2" name="矩形 1">
            <a:extLst>
              <a:ext uri="{FF2B5EF4-FFF2-40B4-BE49-F238E27FC236}">
                <a16:creationId xmlns:a16="http://schemas.microsoft.com/office/drawing/2014/main" id="{C028B08D-A4FE-4FBA-8744-46E32392915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13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idx="1"/>
          </p:nvPr>
        </p:nvSpPr>
        <p:spPr>
          <a:xfrm>
            <a:off x="1995980" y="1617607"/>
            <a:ext cx="8850696" cy="2791482"/>
          </a:xfrm>
        </p:spPr>
        <p:txBody>
          <a:bodyPr>
            <a:normAutofit lnSpcReduction="10000"/>
          </a:bodyPr>
          <a:lstStyle/>
          <a:p>
            <a:pPr lvl="1">
              <a:lnSpc>
                <a:spcPct val="100000"/>
              </a:lnSpc>
              <a:spcBef>
                <a:spcPts val="1800"/>
              </a:spcBef>
            </a:pPr>
            <a:r>
              <a:rPr lang="en-US" altLang="zh-CN" dirty="0">
                <a:ea typeface="宋体" panose="02010600030101010101" pitchFamily="2" charset="-122"/>
              </a:rPr>
              <a:t>ALOHA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CSMA (Carrier Sense Multiple Access)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载波监听多路访问</a:t>
            </a:r>
            <a:endParaRPr lang="en-US" altLang="zh-CN" dirty="0">
              <a:ea typeface="宋体" panose="02010600030101010101" pitchFamily="2" charset="-122"/>
            </a:endParaRPr>
          </a:p>
          <a:p>
            <a:pPr lvl="1">
              <a:lnSpc>
                <a:spcPct val="100000"/>
              </a:lnSpc>
              <a:spcBef>
                <a:spcPts val="1800"/>
              </a:spcBef>
            </a:pPr>
            <a:r>
              <a:rPr lang="en-US" altLang="zh-CN" b="1" dirty="0">
                <a:ea typeface="宋体" panose="02010600030101010101" pitchFamily="2" charset="-122"/>
              </a:rPr>
              <a:t>Collision-free protocols </a:t>
            </a:r>
            <a:r>
              <a:rPr lang="en-US" altLang="zh-CN" b="1" dirty="0">
                <a:solidFill>
                  <a:srgbClr val="0000FF"/>
                </a:solidFill>
                <a:ea typeface="宋体" panose="02010600030101010101" pitchFamily="2" charset="-122"/>
              </a:rPr>
              <a:t>» </a:t>
            </a:r>
            <a:r>
              <a:rPr lang="zh-CN" altLang="en-US" b="1" dirty="0">
                <a:solidFill>
                  <a:srgbClr val="0000FF"/>
                </a:solidFill>
                <a:ea typeface="宋体" panose="02010600030101010101" pitchFamily="2" charset="-122"/>
              </a:rPr>
              <a:t>无冲突协议</a:t>
            </a:r>
            <a:endParaRPr lang="en-US" altLang="zh-CN" b="1"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Limited-contention protocols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有限竞争协议</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Wireless LAN protocols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a:lnSpc>
                <a:spcPct val="100000"/>
              </a:lnSpc>
              <a:spcBef>
                <a:spcPts val="1800"/>
              </a:spcBef>
            </a:pPr>
            <a:endParaRPr lang="en-US" altLang="zh-CN" dirty="0">
              <a:ea typeface="宋体" panose="02010600030101010101" pitchFamily="2" charset="-122"/>
            </a:endParaRPr>
          </a:p>
        </p:txBody>
      </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61901D1B-3412-4220-91EF-D9304366A6E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Multiple Access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540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268">
                                            <p:txEl>
                                              <p:pRg st="0" end="0"/>
                                            </p:txEl>
                                          </p:spTgt>
                                        </p:tgtEl>
                                        <p:attrNameLst>
                                          <p:attrName>style.color</p:attrName>
                                        </p:attrNameLst>
                                      </p:cBhvr>
                                      <p:to>
                                        <a:srgbClr val="0000FF"/>
                                      </p:to>
                                    </p:animClr>
                                    <p:animClr clrSpc="rgb" dir="cw">
                                      <p:cBhvr>
                                        <p:cTn id="7" dur="500" fill="hold"/>
                                        <p:tgtEl>
                                          <p:spTgt spid="11268">
                                            <p:txEl>
                                              <p:pRg st="0" end="0"/>
                                            </p:txEl>
                                          </p:spTgt>
                                        </p:tgtEl>
                                        <p:attrNameLst>
                                          <p:attrName>fillcolor</p:attrName>
                                        </p:attrNameLst>
                                      </p:cBhvr>
                                      <p:to>
                                        <a:srgbClr val="0000FF"/>
                                      </p:to>
                                    </p:animClr>
                                    <p:set>
                                      <p:cBhvr>
                                        <p:cTn id="8" dur="500" fill="hold"/>
                                        <p:tgtEl>
                                          <p:spTgt spid="11268">
                                            <p:txEl>
                                              <p:pRg st="0" end="0"/>
                                            </p:txEl>
                                          </p:spTgt>
                                        </p:tgtEl>
                                        <p:attrNameLst>
                                          <p:attrName>fill.type</p:attrName>
                                        </p:attrNameLst>
                                      </p:cBhvr>
                                      <p:to>
                                        <p:strVal val="solid"/>
                                      </p:to>
                                    </p:set>
                                    <p:set>
                                      <p:cBhvr>
                                        <p:cTn id="9" dur="500" fill="hold"/>
                                        <p:tgtEl>
                                          <p:spTgt spid="11268">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noChangeArrowheads="1"/>
          </p:cNvSpPr>
          <p:nvPr>
            <p:ph idx="1"/>
          </p:nvPr>
        </p:nvSpPr>
        <p:spPr>
          <a:xfrm>
            <a:off x="829252" y="1057840"/>
            <a:ext cx="9590443" cy="1946618"/>
          </a:xfrm>
        </p:spPr>
        <p:txBody>
          <a:bodyPr>
            <a:normAutofit/>
          </a:bodyPr>
          <a:lstStyle/>
          <a:p>
            <a:r>
              <a:rPr lang="en-US" altLang="zh-CN" sz="2400" dirty="0">
                <a:ea typeface="宋体" panose="02010600030101010101" pitchFamily="2" charset="-122"/>
              </a:rPr>
              <a:t>Collision-free protocols avoid collisions entirely</a:t>
            </a:r>
          </a:p>
          <a:p>
            <a:pPr lvl="1"/>
            <a:r>
              <a:rPr lang="en-US" altLang="zh-CN" sz="2000" dirty="0">
                <a:ea typeface="宋体" panose="02010600030101010101" pitchFamily="2" charset="-122"/>
              </a:rPr>
              <a:t>Senders must know when it is their turn to send</a:t>
            </a:r>
          </a:p>
          <a:p>
            <a:r>
              <a:rPr lang="en-US" altLang="zh-CN" sz="2400" dirty="0">
                <a:ea typeface="宋体" panose="02010600030101010101" pitchFamily="2" charset="-122"/>
              </a:rPr>
              <a:t> The basic bit-map protocol:</a:t>
            </a:r>
          </a:p>
          <a:p>
            <a:pPr lvl="1"/>
            <a:r>
              <a:rPr lang="en-US" altLang="zh-CN" sz="2000" dirty="0">
                <a:ea typeface="宋体" panose="02010600030101010101" pitchFamily="2" charset="-122"/>
              </a:rPr>
              <a:t>Sender set a bit in contention slot if they have data</a:t>
            </a:r>
          </a:p>
          <a:p>
            <a:pPr lvl="1"/>
            <a:r>
              <a:rPr lang="en-US" altLang="zh-CN" sz="2000" dirty="0">
                <a:ea typeface="宋体" panose="02010600030101010101" pitchFamily="2" charset="-122"/>
              </a:rPr>
              <a:t>Senders send in turn; everyone knows who has data</a:t>
            </a:r>
          </a:p>
        </p:txBody>
      </p:sp>
      <p:pic>
        <p:nvPicPr>
          <p:cNvPr id="20485" name="Picture 2"/>
          <p:cNvPicPr>
            <a:picLocks noChangeAspect="1" noChangeArrowheads="1"/>
          </p:cNvPicPr>
          <p:nvPr/>
        </p:nvPicPr>
        <p:blipFill>
          <a:blip r:embed="rId3">
            <a:extLst>
              <a:ext uri="{28A0092B-C50C-407E-A947-70E740481C1C}">
                <a14:useLocalDpi xmlns:a14="http://schemas.microsoft.com/office/drawing/2010/main" val="0"/>
              </a:ext>
            </a:extLst>
          </a:blip>
          <a:srcRect t="8673"/>
          <a:stretch>
            <a:fillRect/>
          </a:stretch>
        </p:blipFill>
        <p:spPr bwMode="auto">
          <a:xfrm>
            <a:off x="829252" y="4651375"/>
            <a:ext cx="870585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1229303" y="5461000"/>
            <a:ext cx="200025" cy="409575"/>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10" name="Rectangle 9"/>
          <p:cNvSpPr/>
          <p:nvPr/>
        </p:nvSpPr>
        <p:spPr bwMode="auto">
          <a:xfrm>
            <a:off x="1619828" y="5461000"/>
            <a:ext cx="200025" cy="409575"/>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11" name="Rectangle 10"/>
          <p:cNvSpPr/>
          <p:nvPr/>
        </p:nvSpPr>
        <p:spPr bwMode="auto">
          <a:xfrm>
            <a:off x="2419928" y="5461000"/>
            <a:ext cx="200025" cy="409575"/>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12" name="Rectangle 11"/>
          <p:cNvSpPr/>
          <p:nvPr/>
        </p:nvSpPr>
        <p:spPr bwMode="auto">
          <a:xfrm>
            <a:off x="4605916" y="5461000"/>
            <a:ext cx="200025" cy="409575"/>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13" name="Rectangle 12"/>
          <p:cNvSpPr/>
          <p:nvPr/>
        </p:nvSpPr>
        <p:spPr bwMode="auto">
          <a:xfrm>
            <a:off x="5406016" y="5461000"/>
            <a:ext cx="200025" cy="409575"/>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14" name="Rectangle 13"/>
          <p:cNvSpPr/>
          <p:nvPr/>
        </p:nvSpPr>
        <p:spPr bwMode="auto">
          <a:xfrm>
            <a:off x="7644391" y="5451475"/>
            <a:ext cx="200025" cy="409575"/>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6975C621-294C-46BB-8A62-870D2C2884C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Collision-Free (1) – Bitmap</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4D0F5DB-3E30-489E-88D7-7A5FD99375CB}"/>
              </a:ext>
            </a:extLst>
          </p:cNvPr>
          <p:cNvSpPr txBox="1"/>
          <p:nvPr/>
        </p:nvSpPr>
        <p:spPr>
          <a:xfrm>
            <a:off x="10102511" y="5224244"/>
            <a:ext cx="1599192" cy="646331"/>
          </a:xfrm>
          <a:prstGeom prst="rect">
            <a:avLst/>
          </a:prstGeom>
          <a:noFill/>
          <a:ln>
            <a:solidFill>
              <a:srgbClr val="FF0000"/>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仍使用离散竞争时间槽模型</a:t>
            </a:r>
          </a:p>
        </p:txBody>
      </p:sp>
      <p:sp>
        <p:nvSpPr>
          <p:cNvPr id="5" name="矩形 4">
            <a:extLst>
              <a:ext uri="{FF2B5EF4-FFF2-40B4-BE49-F238E27FC236}">
                <a16:creationId xmlns:a16="http://schemas.microsoft.com/office/drawing/2014/main" id="{159456CD-949F-43DA-BFB9-EFA01DF2405B}"/>
              </a:ext>
            </a:extLst>
          </p:cNvPr>
          <p:cNvSpPr/>
          <p:nvPr/>
        </p:nvSpPr>
        <p:spPr>
          <a:xfrm>
            <a:off x="559578" y="3049508"/>
            <a:ext cx="11200814" cy="1354217"/>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假设有</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个站点共享信道，编号为</a:t>
            </a:r>
            <a:r>
              <a:rPr lang="en-US" altLang="zh-CN" sz="1600" dirty="0">
                <a:latin typeface="微软雅黑" panose="020B0503020204020204" pitchFamily="34" charset="-122"/>
                <a:ea typeface="微软雅黑" panose="020B0503020204020204" pitchFamily="34" charset="-122"/>
              </a:rPr>
              <a:t>0 ~N-1</a:t>
            </a:r>
            <a:r>
              <a:rPr lang="zh-CN" altLang="en-US" sz="1600" dirty="0">
                <a:latin typeface="微软雅黑" panose="020B0503020204020204" pitchFamily="34" charset="-122"/>
                <a:ea typeface="微软雅黑" panose="020B0503020204020204" pitchFamily="34" charset="-122"/>
              </a:rPr>
              <a:t>，将信道时间划分为一系列交替的竞争周期（预约周期）和数据传输周期。</a:t>
            </a:r>
            <a:endParaRPr lang="en-US" altLang="zh-CN" sz="16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一个竞争</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预约周期由</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1bit</a:t>
            </a:r>
            <a:r>
              <a:rPr lang="zh-CN" altLang="en-US" sz="1600" dirty="0">
                <a:latin typeface="微软雅黑" panose="020B0503020204020204" pitchFamily="34" charset="-122"/>
                <a:ea typeface="微软雅黑" panose="020B0503020204020204" pitchFamily="34" charset="-122"/>
              </a:rPr>
              <a:t>的竞争时隙组成，即将竞争周期分为</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个时隙，每个时隙对应一个站点。任何一个站点有数据发送时，必须在它的竞争时隙期间发送“</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”进行预约。</a:t>
            </a:r>
            <a:endParaRPr lang="en-US" altLang="zh-CN" sz="16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预约周期结束后，预约过的站点按编号顺序进行发送，永不冲突。最后一个站点发完数据后，开始新一轮的预约周期。</a:t>
            </a:r>
            <a:endParaRPr lang="en-US" altLang="zh-CN" sz="1600"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缺点</a:t>
            </a:r>
            <a:r>
              <a:rPr lang="zh-CN" altLang="en-US" sz="1600" dirty="0">
                <a:latin typeface="微软雅黑" panose="020B0503020204020204" pitchFamily="34" charset="-122"/>
                <a:ea typeface="微软雅黑" panose="020B0503020204020204" pitchFamily="34" charset="-122"/>
              </a:rPr>
              <a:t>：位图协议无法考虑优先级；竞争时隙过多</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idx="1"/>
          </p:nvPr>
        </p:nvSpPr>
        <p:spPr>
          <a:xfrm>
            <a:off x="1034528" y="1078715"/>
            <a:ext cx="9534860" cy="1481606"/>
          </a:xfrm>
        </p:spPr>
        <p:txBody>
          <a:bodyPr/>
          <a:lstStyle/>
          <a:p>
            <a:r>
              <a:rPr lang="en-US" altLang="zh-CN" dirty="0">
                <a:ea typeface="宋体" panose="02010600030101010101" pitchFamily="2" charset="-122"/>
              </a:rPr>
              <a:t>Token sent round ring defines the sending order</a:t>
            </a:r>
          </a:p>
          <a:p>
            <a:pPr lvl="1"/>
            <a:r>
              <a:rPr lang="en-US" altLang="zh-CN" dirty="0">
                <a:ea typeface="宋体" panose="02010600030101010101" pitchFamily="2" charset="-122"/>
              </a:rPr>
              <a:t>Station with token may send a frame before passing</a:t>
            </a:r>
          </a:p>
          <a:p>
            <a:pPr lvl="1"/>
            <a:r>
              <a:rPr lang="en-US" altLang="zh-CN" dirty="0">
                <a:ea typeface="宋体" panose="02010600030101010101" pitchFamily="2" charset="-122"/>
              </a:rPr>
              <a:t>Idea can be used without ring too, e.g., token bus</a:t>
            </a:r>
          </a:p>
        </p:txBody>
      </p:sp>
      <p:grpSp>
        <p:nvGrpSpPr>
          <p:cNvPr id="21509" name="Group 11"/>
          <p:cNvGrpSpPr>
            <a:grpSpLocks/>
          </p:cNvGrpSpPr>
          <p:nvPr/>
        </p:nvGrpSpPr>
        <p:grpSpPr bwMode="auto">
          <a:xfrm>
            <a:off x="2108499" y="2839722"/>
            <a:ext cx="6705600" cy="2933700"/>
            <a:chOff x="1143000" y="1828800"/>
            <a:chExt cx="6705600" cy="2933700"/>
          </a:xfrm>
        </p:grpSpPr>
        <p:pic>
          <p:nvPicPr>
            <p:cNvPr id="21510" name="Picture 2"/>
            <p:cNvPicPr>
              <a:picLocks noChangeAspect="1" noChangeArrowheads="1"/>
            </p:cNvPicPr>
            <p:nvPr/>
          </p:nvPicPr>
          <p:blipFill>
            <a:blip r:embed="rId3">
              <a:extLst>
                <a:ext uri="{28A0092B-C50C-407E-A947-70E740481C1C}">
                  <a14:useLocalDpi xmlns:a14="http://schemas.microsoft.com/office/drawing/2010/main" val="0"/>
                </a:ext>
              </a:extLst>
            </a:blip>
            <a:srcRect t="3680" b="7056"/>
            <a:stretch>
              <a:fillRect/>
            </a:stretch>
          </p:blipFill>
          <p:spPr bwMode="auto">
            <a:xfrm>
              <a:off x="2790825" y="1990725"/>
              <a:ext cx="356235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Box 4"/>
            <p:cNvSpPr txBox="1">
              <a:spLocks noChangeArrowheads="1"/>
            </p:cNvSpPr>
            <p:nvPr/>
          </p:nvSpPr>
          <p:spPr bwMode="auto">
            <a:xfrm>
              <a:off x="1143000" y="19812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Station</a:t>
              </a:r>
            </a:p>
          </p:txBody>
        </p:sp>
        <p:sp>
          <p:nvSpPr>
            <p:cNvPr id="21512" name="TextBox 5"/>
            <p:cNvSpPr txBox="1">
              <a:spLocks noChangeArrowheads="1"/>
            </p:cNvSpPr>
            <p:nvPr/>
          </p:nvSpPr>
          <p:spPr bwMode="auto">
            <a:xfrm>
              <a:off x="1219200" y="3886200"/>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Direction of</a:t>
              </a:r>
            </a:p>
            <a:p>
              <a:pPr algn="r" eaLnBrk="1" hangingPunct="1">
                <a:spcBef>
                  <a:spcPct val="0"/>
                </a:spcBef>
                <a:buClrTx/>
                <a:buFontTx/>
                <a:buNone/>
              </a:pPr>
              <a:r>
                <a:rPr lang="en-US" altLang="zh-CN" sz="1800">
                  <a:ea typeface="宋体" panose="02010600030101010101" pitchFamily="2" charset="-122"/>
                </a:rPr>
                <a:t>transmission</a:t>
              </a:r>
            </a:p>
          </p:txBody>
        </p:sp>
        <p:sp>
          <p:nvSpPr>
            <p:cNvPr id="21513" name="TextBox 6"/>
            <p:cNvSpPr txBox="1">
              <a:spLocks noChangeArrowheads="1"/>
            </p:cNvSpPr>
            <p:nvPr/>
          </p:nvSpPr>
          <p:spPr bwMode="auto">
            <a:xfrm>
              <a:off x="6019800" y="1828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Token</a:t>
              </a:r>
            </a:p>
          </p:txBody>
        </p:sp>
      </p:gr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ABE3CE48-EE46-434C-BE9A-A781E54C0DC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Collision-Free (2) – Token Ring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828BEF3E-B3B9-4944-B4B2-F9AD13013A50}"/>
              </a:ext>
            </a:extLst>
          </p:cNvPr>
          <p:cNvSpPr/>
          <p:nvPr/>
        </p:nvSpPr>
        <p:spPr>
          <a:xfrm>
            <a:off x="8021435" y="4018202"/>
            <a:ext cx="387798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抓取到令牌的工作站可以发送一帧。</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Content Placeholder 2"/>
          <p:cNvSpPr>
            <a:spLocks noGrp="1"/>
          </p:cNvSpPr>
          <p:nvPr>
            <p:ph idx="1"/>
          </p:nvPr>
        </p:nvSpPr>
        <p:spPr>
          <a:xfrm>
            <a:off x="593463" y="1168189"/>
            <a:ext cx="8229600" cy="587076"/>
          </a:xfrm>
        </p:spPr>
        <p:txBody>
          <a:bodyPr/>
          <a:lstStyle/>
          <a:p>
            <a:r>
              <a:rPr lang="en-US" altLang="zh-CN" dirty="0">
                <a:ea typeface="宋体" panose="02010600030101010101" pitchFamily="2" charset="-122"/>
              </a:rPr>
              <a:t>Binary countdown improves on the bitmap protocol</a:t>
            </a:r>
          </a:p>
        </p:txBody>
      </p:sp>
      <p:sp>
        <p:nvSpPr>
          <p:cNvPr id="22533" name="Content Placeholder 8"/>
          <p:cNvSpPr>
            <a:spLocks noGrp="1"/>
          </p:cNvSpPr>
          <p:nvPr>
            <p:ph idx="11"/>
          </p:nvPr>
        </p:nvSpPr>
        <p:spPr>
          <a:xfrm>
            <a:off x="504467" y="1671536"/>
            <a:ext cx="6668710" cy="2491238"/>
          </a:xfrm>
        </p:spPr>
        <p:txBody>
          <a:bodyPr/>
          <a:lstStyle/>
          <a:p>
            <a:pPr marL="228600" lvl="1">
              <a:lnSpc>
                <a:spcPct val="100000"/>
              </a:lnSpc>
              <a:spcBef>
                <a:spcPts val="1200"/>
              </a:spcBef>
            </a:pPr>
            <a:r>
              <a:rPr lang="en-US" altLang="zh-CN" dirty="0">
                <a:ea typeface="宋体" panose="02010600030101010101" pitchFamily="2" charset="-122"/>
              </a:rPr>
              <a:t>Stations send their address in contention slot (log N bits instead of N bits)</a:t>
            </a:r>
          </a:p>
          <a:p>
            <a:pPr marL="228600" lvl="1">
              <a:lnSpc>
                <a:spcPct val="100000"/>
              </a:lnSpc>
              <a:spcBef>
                <a:spcPts val="1200"/>
              </a:spcBef>
            </a:pPr>
            <a:r>
              <a:rPr lang="en-US" altLang="zh-CN" dirty="0">
                <a:ea typeface="宋体" panose="02010600030101010101" pitchFamily="2" charset="-122"/>
              </a:rPr>
              <a:t>Medium ORs bits; stations give up when they send a “0” but see a “1”</a:t>
            </a:r>
          </a:p>
          <a:p>
            <a:pPr marL="228600" lvl="1">
              <a:lnSpc>
                <a:spcPct val="100000"/>
              </a:lnSpc>
              <a:spcBef>
                <a:spcPts val="1200"/>
              </a:spcBef>
            </a:pPr>
            <a:r>
              <a:rPr lang="en-US" altLang="zh-CN" dirty="0">
                <a:ea typeface="宋体" panose="02010600030101010101" pitchFamily="2" charset="-122"/>
              </a:rPr>
              <a:t>Station that sees its full address is next to send</a:t>
            </a:r>
          </a:p>
        </p:txBody>
      </p:sp>
      <p:pic>
        <p:nvPicPr>
          <p:cNvPr id="22534" name="Picture 2"/>
          <p:cNvPicPr>
            <a:picLocks noChangeAspect="1" noChangeArrowheads="1"/>
          </p:cNvPicPr>
          <p:nvPr/>
        </p:nvPicPr>
        <p:blipFill>
          <a:blip r:embed="rId3">
            <a:extLst>
              <a:ext uri="{28A0092B-C50C-407E-A947-70E740481C1C}">
                <a14:useLocalDpi xmlns:a14="http://schemas.microsoft.com/office/drawing/2010/main" val="0"/>
              </a:ext>
            </a:extLst>
          </a:blip>
          <a:srcRect l="5560"/>
          <a:stretch>
            <a:fillRect/>
          </a:stretch>
        </p:blipFill>
        <p:spPr bwMode="auto">
          <a:xfrm>
            <a:off x="8120062" y="1138401"/>
            <a:ext cx="4071938"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2"/>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CFB815C2-F0B8-44C1-BD30-CEBBCC1A1E5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Collision-Free (3) – Binary Countdown</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二进制倒计数</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2B017B-3A4F-495B-A376-DEF6567F07C0}"/>
              </a:ext>
            </a:extLst>
          </p:cNvPr>
          <p:cNvSpPr txBox="1"/>
          <p:nvPr/>
        </p:nvSpPr>
        <p:spPr>
          <a:xfrm>
            <a:off x="162737" y="4073661"/>
            <a:ext cx="7957325" cy="2262158"/>
          </a:xfrm>
          <a:prstGeom prst="rect">
            <a:avLst/>
          </a:prstGeom>
          <a:noFill/>
        </p:spPr>
        <p:txBody>
          <a:bodyPr wrap="square">
            <a:spAutoFit/>
          </a:bodyPr>
          <a:lstStyle/>
          <a:p>
            <a:pPr algn="l">
              <a:spcBef>
                <a:spcPts val="600"/>
              </a:spcBef>
            </a:pPr>
            <a:r>
              <a:rPr lang="zh-CN" altLang="en-US" b="1" i="0" dirty="0">
                <a:effectLst/>
                <a:latin typeface="微软雅黑" panose="020B0503020204020204" pitchFamily="34" charset="-122"/>
                <a:ea typeface="微软雅黑" panose="020B0503020204020204" pitchFamily="34" charset="-122"/>
              </a:rPr>
              <a:t>基本思想</a:t>
            </a:r>
            <a:endParaRPr lang="zh-CN" altLang="en-US" b="0" i="0" dirty="0">
              <a:effectLst/>
              <a:latin typeface="微软雅黑" panose="020B0503020204020204" pitchFamily="34" charset="-122"/>
              <a:ea typeface="微软雅黑" panose="020B0503020204020204" pitchFamily="34" charset="-122"/>
            </a:endParaRPr>
          </a:p>
          <a:p>
            <a:pPr marL="285750" indent="-285750" algn="l">
              <a:spcBef>
                <a:spcPts val="600"/>
              </a:spcBef>
              <a:buFont typeface="Arial" panose="020B0604020202020204" pitchFamily="34" charset="0"/>
              <a:buChar char="•"/>
            </a:pPr>
            <a:r>
              <a:rPr lang="zh-CN" altLang="en-US" b="0" i="0" dirty="0">
                <a:effectLst/>
                <a:latin typeface="微软雅黑" panose="020B0503020204020204" pitchFamily="34" charset="-122"/>
                <a:ea typeface="微软雅黑" panose="020B0503020204020204" pitchFamily="34" charset="-122"/>
              </a:rPr>
              <a:t>把站号按相同长度的二进制数编号，每个要发送数据的站点先广播它们的二进制地址</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按高位到低位的顺序</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。这些地址在信道上被按位相加</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逻辑或</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a:t>
            </a:r>
            <a:endParaRPr lang="en-US" altLang="zh-CN" b="0" i="0" dirty="0">
              <a:effectLst/>
              <a:latin typeface="微软雅黑" panose="020B0503020204020204" pitchFamily="34" charset="-122"/>
              <a:ea typeface="微软雅黑" panose="020B0503020204020204" pitchFamily="34" charset="-122"/>
            </a:endParaRPr>
          </a:p>
          <a:p>
            <a:pPr marL="285750" indent="-285750" algn="l">
              <a:spcBef>
                <a:spcPts val="600"/>
              </a:spcBef>
              <a:buFont typeface="Arial" panose="020B0604020202020204" pitchFamily="34" charset="0"/>
              <a:buChar char="•"/>
            </a:pPr>
            <a:r>
              <a:rPr lang="zh-CN" altLang="en-US" b="0" i="0" dirty="0">
                <a:effectLst/>
                <a:latin typeface="微软雅黑" panose="020B0503020204020204" pitchFamily="34" charset="-122"/>
                <a:ea typeface="微软雅黑" panose="020B0503020204020204" pitchFamily="34" charset="-122"/>
              </a:rPr>
              <a:t>各站点在发送地址时监听信道，当发现自己地址中的某个“</a:t>
            </a:r>
            <a:r>
              <a:rPr lang="en-US" altLang="zh-CN" b="0" i="0" dirty="0">
                <a:effectLst/>
                <a:latin typeface="微软雅黑" panose="020B0503020204020204" pitchFamily="34" charset="-122"/>
                <a:ea typeface="微软雅黑" panose="020B0503020204020204" pitchFamily="34" charset="-122"/>
              </a:rPr>
              <a:t>0</a:t>
            </a:r>
            <a:r>
              <a:rPr lang="zh-CN" altLang="en-US" b="0" i="0" dirty="0">
                <a:effectLst/>
                <a:latin typeface="微软雅黑" panose="020B0503020204020204" pitchFamily="34" charset="-122"/>
                <a:ea typeface="微软雅黑" panose="020B0503020204020204" pitchFamily="34" charset="-122"/>
              </a:rPr>
              <a:t>”在信道上变为“</a:t>
            </a:r>
            <a:r>
              <a:rPr lang="en-US" altLang="zh-CN" b="0" i="0" dirty="0">
                <a:effectLst/>
                <a:latin typeface="微软雅黑" panose="020B0503020204020204" pitchFamily="34" charset="-122"/>
                <a:ea typeface="微软雅黑" panose="020B0503020204020204" pitchFamily="34" charset="-122"/>
              </a:rPr>
              <a:t>1</a:t>
            </a:r>
            <a:r>
              <a:rPr lang="zh-CN" altLang="en-US" b="0" i="0" dirty="0">
                <a:effectLst/>
                <a:latin typeface="微软雅黑" panose="020B0503020204020204" pitchFamily="34" charset="-122"/>
                <a:ea typeface="微软雅黑" panose="020B0503020204020204" pitchFamily="34" charset="-122"/>
              </a:rPr>
              <a:t>”时，即退出竞争。最后参与竞争的地址最高的站点获得发送权，即：高序号站点优先。发送结束后，重新进入下一轮竞争。</a:t>
            </a:r>
            <a:endParaRPr lang="en-US" altLang="zh-CN" b="0" i="0" dirty="0">
              <a:effectLst/>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en-US" altLang="zh-CN" b="0" i="0" dirty="0">
                <a:effectLst/>
                <a:latin typeface="微软雅黑" panose="020B0503020204020204" pitchFamily="34" charset="-122"/>
                <a:ea typeface="微软雅黑" panose="020B0503020204020204" pitchFamily="34" charset="-122"/>
              </a:rPr>
              <a:t>N</a:t>
            </a:r>
            <a:r>
              <a:rPr lang="zh-CN" altLang="en-US" b="0" i="0" dirty="0">
                <a:effectLst/>
                <a:latin typeface="微软雅黑" panose="020B0503020204020204" pitchFamily="34" charset="-122"/>
                <a:ea typeface="微软雅黑" panose="020B0503020204020204" pitchFamily="34" charset="-122"/>
              </a:rPr>
              <a:t>个站的二进制编码所需位数是</a:t>
            </a:r>
            <a:r>
              <a:rPr lang="en-US" altLang="zh-CN" b="0" i="0" dirty="0">
                <a:effectLst/>
                <a:latin typeface="微软雅黑" panose="020B0503020204020204" pitchFamily="34" charset="-122"/>
                <a:ea typeface="微软雅黑" panose="020B0503020204020204" pitchFamily="34" charset="-122"/>
              </a:rPr>
              <a:t>log</a:t>
            </a:r>
            <a:r>
              <a:rPr lang="en-US" altLang="zh-CN" b="0" i="0" baseline="-25000" dirty="0">
                <a:effectLst/>
                <a:latin typeface="微软雅黑" panose="020B0503020204020204" pitchFamily="34" charset="-122"/>
                <a:ea typeface="微软雅黑" panose="020B0503020204020204" pitchFamily="34" charset="-122"/>
              </a:rPr>
              <a:t>2</a:t>
            </a:r>
            <a:r>
              <a:rPr lang="en-US" altLang="zh-CN" b="0" i="0" dirty="0">
                <a:effectLst/>
                <a:latin typeface="微软雅黑" panose="020B0503020204020204" pitchFamily="34" charset="-122"/>
                <a:ea typeface="微软雅黑" panose="020B0503020204020204" pitchFamily="34" charset="-122"/>
              </a:rPr>
              <a:t>N</a:t>
            </a:r>
            <a:r>
              <a:rPr lang="zh-CN" altLang="en-US" b="0" i="0" dirty="0">
                <a:effectLst/>
                <a:latin typeface="微软雅黑" panose="020B0503020204020204" pitchFamily="34" charset="-122"/>
                <a:ea typeface="微软雅黑" panose="020B0503020204020204" pitchFamily="34" charset="-122"/>
              </a:rPr>
              <a:t>位</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idx="1"/>
          </p:nvPr>
        </p:nvSpPr>
        <p:spPr>
          <a:xfrm>
            <a:off x="1995980" y="1617607"/>
            <a:ext cx="8850696" cy="2791482"/>
          </a:xfrm>
        </p:spPr>
        <p:txBody>
          <a:bodyPr>
            <a:normAutofit lnSpcReduction="10000"/>
          </a:bodyPr>
          <a:lstStyle/>
          <a:p>
            <a:pPr lvl="1">
              <a:lnSpc>
                <a:spcPct val="100000"/>
              </a:lnSpc>
              <a:spcBef>
                <a:spcPts val="1800"/>
              </a:spcBef>
            </a:pPr>
            <a:r>
              <a:rPr lang="en-US" altLang="zh-CN" dirty="0">
                <a:ea typeface="宋体" panose="02010600030101010101" pitchFamily="2" charset="-122"/>
              </a:rPr>
              <a:t>ALOHA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CSMA (Carrier Sense Multiple Access)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载波监听多路访问</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Collision-free protocols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无冲突协议</a:t>
            </a:r>
            <a:endParaRPr lang="en-US" altLang="zh-CN" dirty="0">
              <a:ea typeface="宋体" panose="02010600030101010101" pitchFamily="2" charset="-122"/>
            </a:endParaRPr>
          </a:p>
          <a:p>
            <a:pPr lvl="1">
              <a:lnSpc>
                <a:spcPct val="100000"/>
              </a:lnSpc>
              <a:spcBef>
                <a:spcPts val="1800"/>
              </a:spcBef>
            </a:pPr>
            <a:r>
              <a:rPr lang="en-US" altLang="zh-CN" b="1" dirty="0">
                <a:ea typeface="宋体" panose="02010600030101010101" pitchFamily="2" charset="-122"/>
              </a:rPr>
              <a:t>Limited-contention protocols </a:t>
            </a:r>
            <a:r>
              <a:rPr lang="en-US" altLang="zh-CN" b="1" dirty="0">
                <a:solidFill>
                  <a:srgbClr val="0000FF"/>
                </a:solidFill>
                <a:ea typeface="宋体" panose="02010600030101010101" pitchFamily="2" charset="-122"/>
              </a:rPr>
              <a:t>» </a:t>
            </a:r>
            <a:r>
              <a:rPr lang="zh-CN" altLang="en-US" b="1" dirty="0">
                <a:solidFill>
                  <a:srgbClr val="0000FF"/>
                </a:solidFill>
                <a:ea typeface="宋体" panose="02010600030101010101" pitchFamily="2" charset="-122"/>
              </a:rPr>
              <a:t>有限竞争协议</a:t>
            </a:r>
            <a:endParaRPr lang="en-US" altLang="zh-CN" b="1"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Wireless LAN protocols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p:txBody>
      </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61901D1B-3412-4220-91EF-D9304366A6E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Multiple Access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852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268">
                                            <p:txEl>
                                              <p:pRg st="0" end="0"/>
                                            </p:txEl>
                                          </p:spTgt>
                                        </p:tgtEl>
                                        <p:attrNameLst>
                                          <p:attrName>style.color</p:attrName>
                                        </p:attrNameLst>
                                      </p:cBhvr>
                                      <p:to>
                                        <a:srgbClr val="0000FF"/>
                                      </p:to>
                                    </p:animClr>
                                    <p:animClr clrSpc="rgb" dir="cw">
                                      <p:cBhvr>
                                        <p:cTn id="7" dur="500" fill="hold"/>
                                        <p:tgtEl>
                                          <p:spTgt spid="11268">
                                            <p:txEl>
                                              <p:pRg st="0" end="0"/>
                                            </p:txEl>
                                          </p:spTgt>
                                        </p:tgtEl>
                                        <p:attrNameLst>
                                          <p:attrName>fillcolor</p:attrName>
                                        </p:attrNameLst>
                                      </p:cBhvr>
                                      <p:to>
                                        <a:srgbClr val="0000FF"/>
                                      </p:to>
                                    </p:animClr>
                                    <p:set>
                                      <p:cBhvr>
                                        <p:cTn id="8" dur="500" fill="hold"/>
                                        <p:tgtEl>
                                          <p:spTgt spid="11268">
                                            <p:txEl>
                                              <p:pRg st="0" end="0"/>
                                            </p:txEl>
                                          </p:spTgt>
                                        </p:tgtEl>
                                        <p:attrNameLst>
                                          <p:attrName>fill.type</p:attrName>
                                        </p:attrNameLst>
                                      </p:cBhvr>
                                      <p:to>
                                        <p:strVal val="solid"/>
                                      </p:to>
                                    </p:set>
                                    <p:set>
                                      <p:cBhvr>
                                        <p:cTn id="9" dur="500" fill="hold"/>
                                        <p:tgtEl>
                                          <p:spTgt spid="11268">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5520" y="1399663"/>
            <a:ext cx="10282614" cy="4351338"/>
          </a:xfrm>
        </p:spPr>
        <p:txBody>
          <a:bodyPr>
            <a:normAutofit lnSpcReduction="10000"/>
          </a:bodyPr>
          <a:lstStyle/>
          <a:p>
            <a:pPr>
              <a:lnSpc>
                <a:spcPct val="80000"/>
              </a:lnSpc>
            </a:pPr>
            <a:r>
              <a:rPr lang="en-US" altLang="zh-CN" u="sng" dirty="0">
                <a:ea typeface="宋体" panose="02010600030101010101" pitchFamily="2" charset="-122"/>
              </a:rPr>
              <a:t>An example:</a:t>
            </a:r>
            <a:r>
              <a:rPr lang="en-US" altLang="zh-CN" dirty="0">
                <a:ea typeface="宋体" panose="02010600030101010101" pitchFamily="2" charset="-122"/>
              </a:rPr>
              <a:t> a classroom</a:t>
            </a:r>
          </a:p>
          <a:p>
            <a:pPr>
              <a:lnSpc>
                <a:spcPct val="80000"/>
              </a:lnSpc>
            </a:pPr>
            <a:r>
              <a:rPr lang="en-US" altLang="zh-CN" dirty="0">
                <a:ea typeface="宋体" panose="02010600030101010101" pitchFamily="2" charset="-122"/>
              </a:rPr>
              <a:t>Human protocols:</a:t>
            </a:r>
          </a:p>
          <a:p>
            <a:pPr lvl="1">
              <a:lnSpc>
                <a:spcPct val="80000"/>
              </a:lnSpc>
            </a:pPr>
            <a:r>
              <a:rPr lang="en-US" altLang="zh-CN" dirty="0">
                <a:ea typeface="宋体" panose="02010600030101010101" pitchFamily="2" charset="-122"/>
              </a:rPr>
              <a:t>“Give everyone a chance to speak”</a:t>
            </a:r>
          </a:p>
          <a:p>
            <a:pPr lvl="1">
              <a:lnSpc>
                <a:spcPct val="80000"/>
              </a:lnSpc>
            </a:pPr>
            <a:r>
              <a:rPr lang="en-US" altLang="zh-CN" dirty="0">
                <a:ea typeface="宋体" panose="02010600030101010101" pitchFamily="2" charset="-122"/>
              </a:rPr>
              <a:t>“Don’t speak until you are spoken to”</a:t>
            </a:r>
          </a:p>
          <a:p>
            <a:pPr lvl="1">
              <a:lnSpc>
                <a:spcPct val="80000"/>
              </a:lnSpc>
            </a:pPr>
            <a:r>
              <a:rPr lang="en-US" altLang="zh-CN" dirty="0">
                <a:ea typeface="宋体" panose="02010600030101010101" pitchFamily="2" charset="-122"/>
              </a:rPr>
              <a:t>“Don’t monopolize the conversation”</a:t>
            </a:r>
          </a:p>
          <a:p>
            <a:pPr lvl="1">
              <a:lnSpc>
                <a:spcPct val="80000"/>
              </a:lnSpc>
            </a:pPr>
            <a:r>
              <a:rPr lang="en-US" altLang="zh-CN" dirty="0">
                <a:ea typeface="宋体" panose="02010600030101010101" pitchFamily="2" charset="-122"/>
              </a:rPr>
              <a:t>“Raise your hand if you have a question”</a:t>
            </a:r>
          </a:p>
          <a:p>
            <a:pPr lvl="1">
              <a:lnSpc>
                <a:spcPct val="80000"/>
              </a:lnSpc>
            </a:pPr>
            <a:r>
              <a:rPr lang="en-US" altLang="zh-CN" dirty="0">
                <a:ea typeface="宋体" panose="02010600030101010101" pitchFamily="2" charset="-122"/>
              </a:rPr>
              <a:t>“Don’t interrupt when someone is speaking”</a:t>
            </a:r>
          </a:p>
          <a:p>
            <a:pPr lvl="1">
              <a:lnSpc>
                <a:spcPct val="80000"/>
              </a:lnSpc>
            </a:pPr>
            <a:r>
              <a:rPr lang="en-US" altLang="zh-CN" dirty="0">
                <a:ea typeface="宋体" panose="02010600030101010101" pitchFamily="2" charset="-122"/>
              </a:rPr>
              <a:t>“Don’t fall asleep when someone else is talking”</a:t>
            </a:r>
            <a:r>
              <a:rPr lang="en-US" altLang="zh-CN" sz="2800" dirty="0">
                <a:ea typeface="宋体" panose="02010600030101010101" pitchFamily="2" charset="-122"/>
              </a:rPr>
              <a:t> </a:t>
            </a:r>
          </a:p>
          <a:p>
            <a:pPr marL="0" lvl="1" indent="0">
              <a:lnSpc>
                <a:spcPct val="80000"/>
              </a:lnSpc>
              <a:buNone/>
            </a:pPr>
            <a:endParaRPr lang="en-US" altLang="zh-CN" dirty="0">
              <a:ea typeface="宋体" panose="02010600030101010101" pitchFamily="2" charset="-122"/>
            </a:endParaRPr>
          </a:p>
          <a:p>
            <a:pPr marL="0" lvl="1" indent="0">
              <a:lnSpc>
                <a:spcPct val="80000"/>
              </a:lnSpc>
              <a:buNone/>
            </a:pPr>
            <a:r>
              <a:rPr lang="en-US" altLang="zh-CN" dirty="0">
                <a:ea typeface="宋体" panose="02010600030101010101" pitchFamily="2" charset="-122"/>
              </a:rPr>
              <a:t>In LANs, </a:t>
            </a:r>
            <a:r>
              <a:rPr lang="en-US" altLang="zh-CN" dirty="0" err="1">
                <a:ea typeface="宋体" panose="02010600030101010101" pitchFamily="2" charset="-122"/>
              </a:rPr>
              <a:t>WiFi</a:t>
            </a:r>
            <a:r>
              <a:rPr lang="en-US" altLang="zh-CN" dirty="0">
                <a:ea typeface="宋体" panose="02010600030101010101" pitchFamily="2" charset="-122"/>
              </a:rPr>
              <a:t>, satellite networks, cocktail party,</a:t>
            </a:r>
          </a:p>
          <a:p>
            <a:pPr marL="0" lvl="1" indent="0">
              <a:lnSpc>
                <a:spcPct val="80000"/>
              </a:lnSpc>
              <a:buNone/>
            </a:pPr>
            <a:r>
              <a:rPr lang="en-US" altLang="zh-CN" dirty="0">
                <a:ea typeface="宋体" panose="02010600030101010101" pitchFamily="2" charset="-122"/>
              </a:rPr>
              <a:t>If more than 2 users send at the same time - </a:t>
            </a:r>
            <a:r>
              <a:rPr lang="en-US" altLang="zh-CN" dirty="0">
                <a:solidFill>
                  <a:srgbClr val="0000FF"/>
                </a:solidFill>
                <a:ea typeface="宋体" panose="02010600030101010101" pitchFamily="2" charset="-122"/>
              </a:rPr>
              <a:t>collision </a:t>
            </a:r>
          </a:p>
          <a:p>
            <a:pPr marL="0" lvl="1" indent="0">
              <a:lnSpc>
                <a:spcPct val="80000"/>
              </a:lnSpc>
              <a:buNone/>
            </a:pPr>
            <a:r>
              <a:rPr lang="en-US" altLang="zh-CN" dirty="0">
                <a:ea typeface="宋体" panose="02010600030101010101" pitchFamily="2" charset="-122"/>
              </a:rPr>
              <a:t>All collided packets are lost -&gt; waste of bandwidth</a:t>
            </a:r>
          </a:p>
        </p:txBody>
      </p:sp>
      <p:sp>
        <p:nvSpPr>
          <p:cNvPr id="7" name="矩形 6">
            <a:extLst>
              <a:ext uri="{FF2B5EF4-FFF2-40B4-BE49-F238E27FC236}">
                <a16:creationId xmlns:a16="http://schemas.microsoft.com/office/drawing/2014/main" id="{9BA1F629-15F7-4674-B6F9-D56E0C56047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Multiple Access Problem</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174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idx="1"/>
          </p:nvPr>
        </p:nvSpPr>
        <p:spPr>
          <a:xfrm>
            <a:off x="446442" y="1050123"/>
            <a:ext cx="11451515" cy="2263232"/>
          </a:xfrm>
        </p:spPr>
        <p:txBody>
          <a:bodyPr>
            <a:normAutofit fontScale="77500" lnSpcReduction="20000"/>
          </a:bodyPr>
          <a:lstStyle/>
          <a:p>
            <a:pPr marL="457200" indent="-457200">
              <a:lnSpc>
                <a:spcPct val="120000"/>
              </a:lnSpc>
              <a:buFont typeface="Arial" panose="020B0604020202020204" pitchFamily="34" charset="0"/>
              <a:buChar char="•"/>
            </a:pPr>
            <a:r>
              <a:rPr lang="en-US" altLang="zh-CN" dirty="0">
                <a:ea typeface="宋体" panose="02010600030101010101" pitchFamily="2" charset="-122"/>
              </a:rPr>
              <a:t>Protocols those use contention at low load to provide low delay, but use collision-free technique at high load to provide good channel efficiency are called </a:t>
            </a:r>
            <a:r>
              <a:rPr lang="en-US" altLang="zh-CN" b="1" dirty="0">
                <a:ea typeface="宋体" panose="02010600030101010101" pitchFamily="2" charset="-122"/>
              </a:rPr>
              <a:t>limited-contention protocols.</a:t>
            </a:r>
          </a:p>
          <a:p>
            <a:pPr marL="457200" indent="-457200">
              <a:lnSpc>
                <a:spcPct val="120000"/>
              </a:lnSpc>
              <a:buFont typeface="Arial" panose="020B0604020202020204" pitchFamily="34" charset="0"/>
              <a:buChar char="•"/>
            </a:pPr>
            <a:r>
              <a:rPr lang="en-US" altLang="zh-CN" dirty="0">
                <a:ea typeface="宋体" panose="02010600030101010101" pitchFamily="2" charset="-122"/>
              </a:rPr>
              <a:t>Idea is to divide stations into groups within which only a very small number are likely to want to send </a:t>
            </a:r>
          </a:p>
          <a:p>
            <a:pPr lvl="1">
              <a:lnSpc>
                <a:spcPct val="120000"/>
              </a:lnSpc>
            </a:pPr>
            <a:r>
              <a:rPr lang="en-US" altLang="zh-CN" dirty="0">
                <a:ea typeface="宋体" panose="02010600030101010101" pitchFamily="2" charset="-122"/>
              </a:rPr>
              <a:t>Avoids wastage due to idle periods and collisions</a:t>
            </a:r>
          </a:p>
        </p:txBody>
      </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58F59B11-8F37-4966-BFB5-0F61B638AF8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Limited-Contention Protocols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235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912" y="3429000"/>
            <a:ext cx="8258175" cy="33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8"/>
          <p:cNvSpPr txBox="1">
            <a:spLocks noChangeArrowheads="1"/>
          </p:cNvSpPr>
          <p:nvPr/>
        </p:nvSpPr>
        <p:spPr bwMode="auto">
          <a:xfrm>
            <a:off x="5286373" y="4094256"/>
            <a:ext cx="3676650"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Already too many contenders for a good chance of one winner</a:t>
            </a:r>
          </a:p>
        </p:txBody>
      </p:sp>
      <p:sp>
        <p:nvSpPr>
          <p:cNvPr id="10" name="Freeform 9"/>
          <p:cNvSpPr/>
          <p:nvPr/>
        </p:nvSpPr>
        <p:spPr bwMode="auto">
          <a:xfrm rot="20174098" flipH="1">
            <a:off x="3933824" y="4470494"/>
            <a:ext cx="1300163" cy="244475"/>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dirty="0">
              <a:latin typeface="Arial" charset="0"/>
              <a:cs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58F59B11-8F37-4966-BFB5-0F61B638AF8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Limited-Contention Protocols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235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512" y="3366995"/>
            <a:ext cx="8258175" cy="33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8"/>
          <p:cNvSpPr txBox="1">
            <a:spLocks noChangeArrowheads="1"/>
          </p:cNvSpPr>
          <p:nvPr/>
        </p:nvSpPr>
        <p:spPr bwMode="auto">
          <a:xfrm>
            <a:off x="4371973" y="4032251"/>
            <a:ext cx="3676650"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Already too many contenders for a good chance of one winner</a:t>
            </a:r>
          </a:p>
        </p:txBody>
      </p:sp>
      <p:sp>
        <p:nvSpPr>
          <p:cNvPr id="10" name="Freeform 9"/>
          <p:cNvSpPr/>
          <p:nvPr/>
        </p:nvSpPr>
        <p:spPr bwMode="auto">
          <a:xfrm rot="20174098" flipH="1">
            <a:off x="3019424" y="4408489"/>
            <a:ext cx="1300163" cy="244475"/>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19050" cap="flat" cmpd="sng" algn="ctr">
            <a:solidFill>
              <a:schemeClr val="accent3">
                <a:lumMod val="60000"/>
                <a:lumOff val="40000"/>
              </a:schemeClr>
            </a:solidFill>
            <a:prstDash val="solid"/>
            <a:round/>
            <a:headEnd type="none" w="med" len="med"/>
            <a:tailEnd type="triangle" w="lg" len="lg"/>
          </a:ln>
          <a:effectLst/>
        </p:spPr>
        <p:txBody>
          <a:bodyPr/>
          <a:lstStyle/>
          <a:p>
            <a:pPr algn="ctr" eaLnBrk="1" hangingPunct="1">
              <a:defRPr/>
            </a:pPr>
            <a:endParaRPr lang="en-US" dirty="0">
              <a:latin typeface="Arial" charset="0"/>
              <a:cs typeface="Arial" charset="0"/>
            </a:endParaRPr>
          </a:p>
        </p:txBody>
      </p:sp>
      <p:sp>
        <p:nvSpPr>
          <p:cNvPr id="11" name="文本框 10">
            <a:extLst>
              <a:ext uri="{FF2B5EF4-FFF2-40B4-BE49-F238E27FC236}">
                <a16:creationId xmlns:a16="http://schemas.microsoft.com/office/drawing/2014/main" id="{C944AE91-173E-4901-B76F-AB63F77D21E3}"/>
              </a:ext>
            </a:extLst>
          </p:cNvPr>
          <p:cNvSpPr txBox="1"/>
          <p:nvPr/>
        </p:nvSpPr>
        <p:spPr>
          <a:xfrm>
            <a:off x="770852" y="1131155"/>
            <a:ext cx="10682008"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buClrTx/>
              <a:buSzTx/>
              <a:buFontTx/>
              <a:buNone/>
              <a:tabLst/>
              <a:defRPr/>
            </a:pPr>
            <a:r>
              <a:rPr lang="zh-CN" altLang="en-US" sz="2000" b="1" i="0" dirty="0">
                <a:solidFill>
                  <a:srgbClr val="24292E"/>
                </a:solidFill>
                <a:effectLst/>
                <a:latin typeface="微软雅黑" panose="020B0503020204020204" pitchFamily="34" charset="-122"/>
                <a:ea typeface="微软雅黑" panose="020B0503020204020204" pitchFamily="34" charset="-122"/>
              </a:rPr>
              <a:t>有限竞争协议基本步骤</a:t>
            </a:r>
            <a:r>
              <a:rPr lang="zh-CN" altLang="en-US" sz="2000" b="1" dirty="0">
                <a:solidFill>
                  <a:srgbClr val="24292E"/>
                </a:solidFill>
                <a:latin typeface="微软雅黑" panose="020B0503020204020204" pitchFamily="34" charset="-122"/>
                <a:ea typeface="微软雅黑" panose="020B0503020204020204" pitchFamily="34" charset="-122"/>
              </a:rPr>
              <a:t>：</a:t>
            </a:r>
            <a:endParaRPr lang="zh-CN" altLang="en-US" sz="2000" b="1" i="0" dirty="0">
              <a:solidFill>
                <a:srgbClr val="24292E"/>
              </a:solidFill>
              <a:effectLst/>
              <a:latin typeface="微软雅黑" panose="020B0503020204020204" pitchFamily="34" charset="-122"/>
              <a:ea typeface="微软雅黑" panose="020B0503020204020204" pitchFamily="34" charset="-122"/>
            </a:endParaRPr>
          </a:p>
          <a:p>
            <a:pPr marL="285750" indent="-285750" algn="l">
              <a:spcBef>
                <a:spcPts val="600"/>
              </a:spcBef>
              <a:buFont typeface="Wingdings" panose="05000000000000000000" pitchFamily="2" charset="2"/>
              <a:buChar char="l"/>
            </a:pPr>
            <a:r>
              <a:rPr lang="zh-CN" altLang="en-US" b="0" i="0" dirty="0">
                <a:solidFill>
                  <a:srgbClr val="24292E"/>
                </a:solidFill>
                <a:effectLst/>
                <a:latin typeface="微软雅黑" panose="020B0503020204020204" pitchFamily="34" charset="-122"/>
                <a:ea typeface="微软雅黑" panose="020B0503020204020204" pitchFamily="34" charset="-122"/>
              </a:rPr>
              <a:t>将诸站点分成若干组，</a:t>
            </a:r>
          </a:p>
          <a:p>
            <a:pPr marL="285750" indent="-285750" algn="l">
              <a:spcBef>
                <a:spcPts val="600"/>
              </a:spcBef>
              <a:buFont typeface="Wingdings" panose="05000000000000000000" pitchFamily="2" charset="2"/>
              <a:buChar char="l"/>
            </a:pPr>
            <a:r>
              <a:rPr lang="zh-CN" altLang="en-US" b="0" i="0" dirty="0">
                <a:solidFill>
                  <a:srgbClr val="24292E"/>
                </a:solidFill>
                <a:effectLst/>
                <a:latin typeface="微软雅黑" panose="020B0503020204020204" pitchFamily="34" charset="-122"/>
                <a:ea typeface="微软雅黑" panose="020B0503020204020204" pitchFamily="34" charset="-122"/>
              </a:rPr>
              <a:t>在</a:t>
            </a:r>
            <a:r>
              <a:rPr lang="en-US" altLang="zh-CN" b="0" i="0" dirty="0">
                <a:solidFill>
                  <a:srgbClr val="24292E"/>
                </a:solidFill>
                <a:effectLst/>
                <a:latin typeface="微软雅黑" panose="020B0503020204020204" pitchFamily="34" charset="-122"/>
                <a:ea typeface="微软雅黑" panose="020B0503020204020204" pitchFamily="34" charset="-122"/>
              </a:rPr>
              <a:t>slot0</a:t>
            </a:r>
            <a:r>
              <a:rPr lang="zh-CN" altLang="en-US" b="0" i="0" dirty="0">
                <a:solidFill>
                  <a:srgbClr val="24292E"/>
                </a:solidFill>
                <a:effectLst/>
                <a:latin typeface="微软雅黑" panose="020B0503020204020204" pitchFamily="34" charset="-122"/>
                <a:ea typeface="微软雅黑" panose="020B0503020204020204" pitchFamily="34" charset="-122"/>
              </a:rPr>
              <a:t>，</a:t>
            </a:r>
            <a:r>
              <a:rPr lang="en-US" altLang="zh-CN" b="0" i="0" dirty="0">
                <a:solidFill>
                  <a:srgbClr val="24292E"/>
                </a:solidFill>
                <a:effectLst/>
                <a:latin typeface="微软雅黑" panose="020B0503020204020204" pitchFamily="34" charset="-122"/>
                <a:ea typeface="微软雅黑" panose="020B0503020204020204" pitchFamily="34" charset="-122"/>
              </a:rPr>
              <a:t>group 0</a:t>
            </a:r>
            <a:r>
              <a:rPr lang="zh-CN" altLang="en-US" b="0" i="0" dirty="0">
                <a:solidFill>
                  <a:srgbClr val="24292E"/>
                </a:solidFill>
                <a:effectLst/>
                <a:latin typeface="微软雅黑" panose="020B0503020204020204" pitchFamily="34" charset="-122"/>
                <a:ea typeface="微软雅黑" panose="020B0503020204020204" pitchFamily="34" charset="-122"/>
              </a:rPr>
              <a:t>的成员参加竞争，如其中之一成功，它就获得信道并传送它的帧；</a:t>
            </a:r>
          </a:p>
          <a:p>
            <a:pPr marL="285750" indent="-285750" algn="l">
              <a:spcBef>
                <a:spcPts val="600"/>
              </a:spcBef>
              <a:buFont typeface="Wingdings" panose="05000000000000000000" pitchFamily="2" charset="2"/>
              <a:buChar char="l"/>
            </a:pPr>
            <a:r>
              <a:rPr lang="zh-CN" altLang="en-US" b="0" i="0" dirty="0">
                <a:solidFill>
                  <a:srgbClr val="24292E"/>
                </a:solidFill>
                <a:effectLst/>
                <a:latin typeface="微软雅黑" panose="020B0503020204020204" pitchFamily="34" charset="-122"/>
                <a:ea typeface="微软雅黑" panose="020B0503020204020204" pitchFamily="34" charset="-122"/>
              </a:rPr>
              <a:t>若在</a:t>
            </a:r>
            <a:r>
              <a:rPr lang="en-US" altLang="zh-CN" b="0" i="0" dirty="0">
                <a:solidFill>
                  <a:srgbClr val="24292E"/>
                </a:solidFill>
                <a:effectLst/>
                <a:latin typeface="微软雅黑" panose="020B0503020204020204" pitchFamily="34" charset="-122"/>
                <a:ea typeface="微软雅黑" panose="020B0503020204020204" pitchFamily="34" charset="-122"/>
              </a:rPr>
              <a:t>slot0</a:t>
            </a:r>
            <a:r>
              <a:rPr lang="zh-CN" altLang="en-US" b="0" i="0" dirty="0">
                <a:solidFill>
                  <a:srgbClr val="24292E"/>
                </a:solidFill>
                <a:effectLst/>
                <a:latin typeface="微软雅黑" panose="020B0503020204020204" pitchFamily="34" charset="-122"/>
                <a:ea typeface="微软雅黑" panose="020B0503020204020204" pitchFamily="34" charset="-122"/>
              </a:rPr>
              <a:t>无站点发送或发生冲突，则</a:t>
            </a:r>
            <a:r>
              <a:rPr lang="en-US" altLang="zh-CN" b="0" i="0" dirty="0">
                <a:solidFill>
                  <a:srgbClr val="24292E"/>
                </a:solidFill>
                <a:effectLst/>
                <a:latin typeface="微软雅黑" panose="020B0503020204020204" pitchFamily="34" charset="-122"/>
                <a:ea typeface="微软雅黑" panose="020B0503020204020204" pitchFamily="34" charset="-122"/>
              </a:rPr>
              <a:t>group1</a:t>
            </a:r>
            <a:r>
              <a:rPr lang="zh-CN" altLang="en-US" b="0" i="0" dirty="0">
                <a:solidFill>
                  <a:srgbClr val="24292E"/>
                </a:solidFill>
                <a:effectLst/>
                <a:latin typeface="微软雅黑" panose="020B0503020204020204" pitchFamily="34" charset="-122"/>
                <a:ea typeface="微软雅黑" panose="020B0503020204020204" pitchFamily="34" charset="-122"/>
              </a:rPr>
              <a:t>的成员在</a:t>
            </a:r>
            <a:r>
              <a:rPr lang="en-US" altLang="zh-CN" b="0" i="0" dirty="0">
                <a:solidFill>
                  <a:srgbClr val="24292E"/>
                </a:solidFill>
                <a:effectLst/>
                <a:latin typeface="微软雅黑" panose="020B0503020204020204" pitchFamily="34" charset="-122"/>
                <a:ea typeface="微软雅黑" panose="020B0503020204020204" pitchFamily="34" charset="-122"/>
              </a:rPr>
              <a:t>slot1</a:t>
            </a:r>
            <a:r>
              <a:rPr lang="zh-CN" altLang="en-US" b="0" i="0" dirty="0">
                <a:solidFill>
                  <a:srgbClr val="24292E"/>
                </a:solidFill>
                <a:effectLst/>
                <a:latin typeface="微软雅黑" panose="020B0503020204020204" pitchFamily="34" charset="-122"/>
                <a:ea typeface="微软雅黑" panose="020B0503020204020204" pitchFamily="34" charset="-122"/>
              </a:rPr>
              <a:t>时参加竞争。</a:t>
            </a:r>
            <a:endParaRPr lang="en-US" altLang="zh-CN" b="0" i="0" dirty="0">
              <a:solidFill>
                <a:srgbClr val="24292E"/>
              </a:solidFill>
              <a:effectLst/>
              <a:latin typeface="微软雅黑" panose="020B0503020204020204" pitchFamily="34" charset="-122"/>
              <a:ea typeface="微软雅黑" panose="020B0503020204020204" pitchFamily="34" charset="-122"/>
            </a:endParaRPr>
          </a:p>
          <a:p>
            <a:pPr marL="285750" indent="-285750" algn="l">
              <a:spcBef>
                <a:spcPts val="600"/>
              </a:spcBef>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通过合适的分组，每个</a:t>
            </a:r>
            <a:r>
              <a:rPr lang="en-US" altLang="zh-CN" dirty="0">
                <a:latin typeface="微软雅黑" panose="020B0503020204020204" pitchFamily="34" charset="-122"/>
                <a:ea typeface="微软雅黑" panose="020B0503020204020204" pitchFamily="34" charset="-122"/>
              </a:rPr>
              <a:t>slot</a:t>
            </a:r>
            <a:r>
              <a:rPr lang="zh-CN" altLang="en-US" dirty="0">
                <a:latin typeface="微软雅黑" panose="020B0503020204020204" pitchFamily="34" charset="-122"/>
                <a:ea typeface="微软雅黑" panose="020B0503020204020204" pitchFamily="34" charset="-122"/>
              </a:rPr>
              <a:t>的竞争者就会减少，信道分配成功率就会增大，维持在该图左侧区域。</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8886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a:xfrm>
            <a:off x="838200" y="1018801"/>
            <a:ext cx="10515600" cy="1430135"/>
          </a:xfrm>
        </p:spPr>
        <p:txBody>
          <a:bodyPr/>
          <a:lstStyle/>
          <a:p>
            <a:r>
              <a:rPr lang="en-US" altLang="zh-CN" dirty="0">
                <a:ea typeface="宋体" panose="02010600030101010101" pitchFamily="2" charset="-122"/>
              </a:rPr>
              <a:t>Tree divides stations into groups (nodes) to poll</a:t>
            </a:r>
          </a:p>
          <a:p>
            <a:pPr lvl="1"/>
            <a:r>
              <a:rPr lang="en-US" altLang="zh-CN" dirty="0">
                <a:ea typeface="宋体" panose="02010600030101010101" pitchFamily="2" charset="-122"/>
              </a:rPr>
              <a:t>Depth first search under nodes with poll collisions</a:t>
            </a:r>
          </a:p>
          <a:p>
            <a:pPr lvl="1"/>
            <a:r>
              <a:rPr lang="en-US" altLang="zh-CN" dirty="0">
                <a:ea typeface="宋体" panose="02010600030101010101" pitchFamily="2" charset="-122"/>
              </a:rPr>
              <a:t>Start search at lower levels if &gt;1 station expected</a:t>
            </a:r>
          </a:p>
        </p:txBody>
      </p:sp>
      <p:pic>
        <p:nvPicPr>
          <p:cNvPr id="245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568" y="3199400"/>
            <a:ext cx="6143625"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8"/>
          <p:cNvSpPr txBox="1">
            <a:spLocks noChangeArrowheads="1"/>
          </p:cNvSpPr>
          <p:nvPr/>
        </p:nvSpPr>
        <p:spPr bwMode="auto">
          <a:xfrm>
            <a:off x="1124755" y="3289337"/>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Level 0</a:t>
            </a:r>
          </a:p>
        </p:txBody>
      </p:sp>
      <p:sp>
        <p:nvSpPr>
          <p:cNvPr id="24583" name="TextBox 9"/>
          <p:cNvSpPr txBox="1">
            <a:spLocks noChangeArrowheads="1"/>
          </p:cNvSpPr>
          <p:nvPr/>
        </p:nvSpPr>
        <p:spPr bwMode="auto">
          <a:xfrm>
            <a:off x="1124755" y="4184687"/>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Level 1</a:t>
            </a:r>
          </a:p>
        </p:txBody>
      </p:sp>
      <p:sp>
        <p:nvSpPr>
          <p:cNvPr id="24584" name="TextBox 10"/>
          <p:cNvSpPr txBox="1">
            <a:spLocks noChangeArrowheads="1"/>
          </p:cNvSpPr>
          <p:nvPr/>
        </p:nvSpPr>
        <p:spPr bwMode="auto">
          <a:xfrm>
            <a:off x="1134280" y="5165762"/>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Level 2</a:t>
            </a:r>
          </a:p>
        </p:txBody>
      </p:sp>
      <p:sp>
        <p:nvSpPr>
          <p:cNvPr id="3" name="文本框 2"/>
          <p:cNvSpPr txBox="1"/>
          <p:nvPr/>
        </p:nvSpPr>
        <p:spPr>
          <a:xfrm>
            <a:off x="1079439" y="2524475"/>
            <a:ext cx="5733109" cy="369332"/>
          </a:xfrm>
          <a:prstGeom prst="rect">
            <a:avLst/>
          </a:prstGeom>
          <a:noFill/>
        </p:spPr>
        <p:txBody>
          <a:bodyPr wrap="square" rtlCol="0">
            <a:spAutoFit/>
          </a:bodyPr>
          <a:lstStyle/>
          <a:p>
            <a:r>
              <a:rPr lang="en-US" altLang="zh-CN" dirty="0">
                <a:solidFill>
                  <a:srgbClr val="0000FF"/>
                </a:solidFill>
              </a:rPr>
              <a:t>At what level in the tree should the search begin?</a:t>
            </a:r>
            <a:endParaRPr lang="zh-CN" altLang="en-US" dirty="0">
              <a:solidFill>
                <a:srgbClr val="0000FF"/>
              </a:solidFill>
            </a:endParaRPr>
          </a:p>
        </p:txBody>
      </p:sp>
      <p:sp>
        <p:nvSpPr>
          <p:cNvPr id="4" name="文本框 3"/>
          <p:cNvSpPr txBox="1"/>
          <p:nvPr/>
        </p:nvSpPr>
        <p:spPr>
          <a:xfrm>
            <a:off x="7298576" y="2593328"/>
            <a:ext cx="4713869" cy="313932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Each node at level </a:t>
            </a:r>
            <a:r>
              <a:rPr lang="en-US" altLang="zh-CN" dirty="0" err="1"/>
              <a:t>i</a:t>
            </a:r>
            <a:r>
              <a:rPr lang="en-US" altLang="zh-CN" dirty="0"/>
              <a:t> has a fraction </a:t>
            </a:r>
            <a:r>
              <a:rPr lang="en-US" altLang="zh-CN" b="1" dirty="0">
                <a:solidFill>
                  <a:srgbClr val="0000FF"/>
                </a:solidFill>
              </a:rPr>
              <a:t>2</a:t>
            </a:r>
            <a:r>
              <a:rPr lang="en-US" altLang="zh-CN" b="1" baseline="30000" dirty="0">
                <a:solidFill>
                  <a:srgbClr val="0000FF"/>
                </a:solidFill>
              </a:rPr>
              <a:t>-i</a:t>
            </a:r>
            <a:r>
              <a:rPr lang="en-US" altLang="zh-CN" b="1" dirty="0">
                <a:solidFill>
                  <a:srgbClr val="0000FF"/>
                </a:solidFill>
              </a:rPr>
              <a:t> </a:t>
            </a:r>
            <a:r>
              <a:rPr lang="en-US" altLang="zh-CN" dirty="0"/>
              <a:t>of the stations below it. </a:t>
            </a:r>
          </a:p>
          <a:p>
            <a:pPr marL="285750" indent="-285750">
              <a:buFont typeface="Arial" panose="020B0604020202020204" pitchFamily="34" charset="0"/>
              <a:buChar char="•"/>
            </a:pPr>
            <a:r>
              <a:rPr lang="en-US" altLang="zh-CN" dirty="0"/>
              <a:t>If the number of ready stations is </a:t>
            </a:r>
            <a:r>
              <a:rPr lang="en-US" altLang="zh-CN" dirty="0">
                <a:solidFill>
                  <a:srgbClr val="0000FF"/>
                </a:solidFill>
              </a:rPr>
              <a:t>q</a:t>
            </a:r>
            <a:r>
              <a:rPr lang="en-US" altLang="zh-CN" dirty="0"/>
              <a:t> and uniformly distributed, the expected number of them below a specific node at level </a:t>
            </a:r>
            <a:r>
              <a:rPr lang="en-US" altLang="zh-CN" dirty="0" err="1"/>
              <a:t>i</a:t>
            </a:r>
            <a:r>
              <a:rPr lang="en-US" altLang="zh-CN" dirty="0"/>
              <a:t> is just </a:t>
            </a:r>
            <a:r>
              <a:rPr lang="en-US" altLang="zh-CN" dirty="0">
                <a:solidFill>
                  <a:srgbClr val="0000FF"/>
                </a:solidFill>
              </a:rPr>
              <a:t>2</a:t>
            </a:r>
            <a:r>
              <a:rPr lang="en-US" altLang="zh-CN" baseline="30000" dirty="0">
                <a:solidFill>
                  <a:srgbClr val="0000FF"/>
                </a:solidFill>
              </a:rPr>
              <a:t>-i </a:t>
            </a:r>
            <a:r>
              <a:rPr lang="en-US" altLang="zh-CN" dirty="0">
                <a:solidFill>
                  <a:srgbClr val="0000FF"/>
                </a:solidFill>
              </a:rPr>
              <a:t>q</a:t>
            </a:r>
            <a:r>
              <a:rPr lang="en-US" altLang="zh-CN" dirty="0"/>
              <a:t>.</a:t>
            </a:r>
          </a:p>
          <a:p>
            <a:pPr marL="285750" indent="-285750">
              <a:buFont typeface="Arial" panose="020B0604020202020204" pitchFamily="34" charset="0"/>
              <a:buChar char="•"/>
            </a:pPr>
            <a:r>
              <a:rPr lang="en-US" altLang="zh-CN" dirty="0"/>
              <a:t>Intuitively, we would expect the optimal level to begin searching the tree to be the one at which the mean number of contending stations per slot is 1. i.e., </a:t>
            </a:r>
            <a:r>
              <a:rPr lang="en-US" altLang="zh-CN" dirty="0">
                <a:solidFill>
                  <a:srgbClr val="0000FF"/>
                </a:solidFill>
              </a:rPr>
              <a:t>2</a:t>
            </a:r>
            <a:r>
              <a:rPr lang="en-US" altLang="zh-CN" baseline="30000" dirty="0">
                <a:solidFill>
                  <a:srgbClr val="0000FF"/>
                </a:solidFill>
              </a:rPr>
              <a:t>-i </a:t>
            </a:r>
            <a:r>
              <a:rPr lang="en-US" altLang="zh-CN" dirty="0">
                <a:solidFill>
                  <a:srgbClr val="0000FF"/>
                </a:solidFill>
              </a:rPr>
              <a:t>q = 1, </a:t>
            </a:r>
            <a:r>
              <a:rPr lang="en-US" altLang="zh-CN" dirty="0"/>
              <a:t>we can get </a:t>
            </a:r>
            <a:r>
              <a:rPr lang="en-US" altLang="zh-CN" dirty="0" err="1">
                <a:solidFill>
                  <a:srgbClr val="0000FF"/>
                </a:solidFill>
              </a:rPr>
              <a:t>i</a:t>
            </a:r>
            <a:r>
              <a:rPr lang="en-US" altLang="zh-CN" dirty="0">
                <a:solidFill>
                  <a:srgbClr val="0000FF"/>
                </a:solidFill>
              </a:rPr>
              <a:t> =log</a:t>
            </a:r>
            <a:r>
              <a:rPr lang="en-US" altLang="zh-CN" baseline="-25000" dirty="0">
                <a:solidFill>
                  <a:srgbClr val="0000FF"/>
                </a:solidFill>
              </a:rPr>
              <a:t>2</a:t>
            </a:r>
            <a:r>
              <a:rPr lang="en-US" altLang="zh-CN" dirty="0">
                <a:solidFill>
                  <a:srgbClr val="0000FF"/>
                </a:solidFill>
              </a:rPr>
              <a:t>q</a:t>
            </a:r>
            <a:endParaRPr lang="zh-CN" altLang="en-US" dirty="0">
              <a:solidFill>
                <a:srgbClr val="0000FF"/>
              </a:solidFill>
            </a:endParaRPr>
          </a:p>
        </p:txBody>
      </p:sp>
      <p:sp>
        <p:nvSpPr>
          <p:cNvPr id="2" name="矩形 1">
            <a:extLst>
              <a:ext uri="{FF2B5EF4-FFF2-40B4-BE49-F238E27FC236}">
                <a16:creationId xmlns:a16="http://schemas.microsoft.com/office/drawing/2014/main" id="{28854CD8-4AD8-48D2-A8A8-0A807F244AF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Limited Contention (2) –Adaptive Tree Walk</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14" y="2053879"/>
            <a:ext cx="5863230"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8"/>
          <p:cNvSpPr txBox="1">
            <a:spLocks noChangeArrowheads="1"/>
          </p:cNvSpPr>
          <p:nvPr/>
        </p:nvSpPr>
        <p:spPr bwMode="auto">
          <a:xfrm>
            <a:off x="104031" y="2218243"/>
            <a:ext cx="8451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Level 0</a:t>
            </a:r>
          </a:p>
        </p:txBody>
      </p:sp>
      <p:sp>
        <p:nvSpPr>
          <p:cNvPr id="24583" name="TextBox 9"/>
          <p:cNvSpPr txBox="1">
            <a:spLocks noChangeArrowheads="1"/>
          </p:cNvSpPr>
          <p:nvPr/>
        </p:nvSpPr>
        <p:spPr bwMode="auto">
          <a:xfrm>
            <a:off x="104031" y="3113593"/>
            <a:ext cx="8451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Level 1</a:t>
            </a:r>
          </a:p>
        </p:txBody>
      </p:sp>
      <p:sp>
        <p:nvSpPr>
          <p:cNvPr id="24584" name="TextBox 10"/>
          <p:cNvSpPr txBox="1">
            <a:spLocks noChangeArrowheads="1"/>
          </p:cNvSpPr>
          <p:nvPr/>
        </p:nvSpPr>
        <p:spPr bwMode="auto">
          <a:xfrm>
            <a:off x="104031" y="4029394"/>
            <a:ext cx="8451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600">
                <a:ea typeface="宋体" panose="02010600030101010101" pitchFamily="2" charset="-122"/>
              </a:rPr>
              <a:t>Level 2</a:t>
            </a:r>
          </a:p>
        </p:txBody>
      </p:sp>
      <p:sp>
        <p:nvSpPr>
          <p:cNvPr id="2" name="矩形 1">
            <a:extLst>
              <a:ext uri="{FF2B5EF4-FFF2-40B4-BE49-F238E27FC236}">
                <a16:creationId xmlns:a16="http://schemas.microsoft.com/office/drawing/2014/main" id="{28854CD8-4AD8-48D2-A8A8-0A807F244AF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Adaptive Tree Walk</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B11E276-CE62-4E22-A4E3-540ADF9AFD1B}"/>
              </a:ext>
            </a:extLst>
          </p:cNvPr>
          <p:cNvSpPr txBox="1"/>
          <p:nvPr/>
        </p:nvSpPr>
        <p:spPr>
          <a:xfrm>
            <a:off x="6576238" y="1129928"/>
            <a:ext cx="5316278" cy="5294655"/>
          </a:xfrm>
          <a:prstGeom prst="rect">
            <a:avLst/>
          </a:prstGeom>
          <a:noFill/>
        </p:spPr>
        <p:txBody>
          <a:bodyPr wrap="square">
            <a:spAutoFit/>
          </a:bodyPr>
          <a:lstStyle/>
          <a:p>
            <a:pPr algn="l">
              <a:lnSpc>
                <a:spcPct val="125000"/>
              </a:lnSpc>
            </a:pPr>
            <a:r>
              <a:rPr lang="en-US" altLang="zh-CN" sz="1700" b="1" i="0" dirty="0">
                <a:solidFill>
                  <a:srgbClr val="ED6900"/>
                </a:solidFill>
                <a:effectLst/>
                <a:latin typeface="微软雅黑" panose="020B0503020204020204" pitchFamily="34" charset="-122"/>
                <a:ea typeface="微软雅黑" panose="020B0503020204020204" pitchFamily="34" charset="-122"/>
              </a:rPr>
              <a:t>A</a:t>
            </a:r>
            <a:r>
              <a:rPr lang="zh-CN" altLang="en-US" sz="1700" b="1" i="0" dirty="0">
                <a:solidFill>
                  <a:srgbClr val="ED6900"/>
                </a:solidFill>
                <a:effectLst/>
                <a:latin typeface="微软雅黑" panose="020B0503020204020204" pitchFamily="34" charset="-122"/>
                <a:ea typeface="微软雅黑" panose="020B0503020204020204" pitchFamily="34" charset="-122"/>
              </a:rPr>
              <a:t>、</a:t>
            </a:r>
            <a:r>
              <a:rPr lang="en-US" altLang="zh-CN" sz="1700" b="1" i="0" dirty="0">
                <a:solidFill>
                  <a:srgbClr val="ED6900"/>
                </a:solidFill>
                <a:effectLst/>
                <a:latin typeface="微软雅黑" panose="020B0503020204020204" pitchFamily="34" charset="-122"/>
                <a:ea typeface="微软雅黑" panose="020B0503020204020204" pitchFamily="34" charset="-122"/>
              </a:rPr>
              <a:t>G</a:t>
            </a:r>
            <a:r>
              <a:rPr lang="zh-CN" altLang="en-US" sz="1700" b="1" i="0" dirty="0">
                <a:solidFill>
                  <a:srgbClr val="ED6900"/>
                </a:solidFill>
                <a:effectLst/>
                <a:latin typeface="微软雅黑" panose="020B0503020204020204" pitchFamily="34" charset="-122"/>
                <a:ea typeface="微软雅黑" panose="020B0503020204020204" pitchFamily="34" charset="-122"/>
              </a:rPr>
              <a:t>要求发送</a:t>
            </a:r>
            <a:endParaRPr lang="en-US" altLang="zh-CN" sz="1700" b="1" i="0" dirty="0">
              <a:solidFill>
                <a:srgbClr val="ED6900"/>
              </a:solidFill>
              <a:effectLst/>
              <a:latin typeface="微软雅黑" panose="020B0503020204020204" pitchFamily="34" charset="-122"/>
              <a:ea typeface="微软雅黑" panose="020B0503020204020204" pitchFamily="34" charset="-122"/>
            </a:endParaRP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Slot0</a:t>
            </a:r>
            <a:r>
              <a:rPr lang="zh-CN" altLang="en-US" sz="1700" dirty="0">
                <a:solidFill>
                  <a:srgbClr val="24292E"/>
                </a:solidFill>
                <a:latin typeface="微软雅黑" panose="020B0503020204020204" pitchFamily="34" charset="-122"/>
                <a:ea typeface="微软雅黑" panose="020B0503020204020204" pitchFamily="34" charset="-122"/>
              </a:rPr>
              <a:t>：</a:t>
            </a:r>
            <a:r>
              <a:rPr lang="zh-CN" altLang="en-US" sz="1700" b="0" i="0" dirty="0">
                <a:solidFill>
                  <a:srgbClr val="24292E"/>
                </a:solidFill>
                <a:effectLst/>
                <a:latin typeface="微软雅黑" panose="020B0503020204020204" pitchFamily="34" charset="-122"/>
                <a:ea typeface="微软雅黑" panose="020B0503020204020204" pitchFamily="34" charset="-122"/>
              </a:rPr>
              <a:t>冲突（</a:t>
            </a:r>
            <a:r>
              <a:rPr lang="en-US" altLang="zh-CN" sz="1700" dirty="0">
                <a:solidFill>
                  <a:srgbClr val="24292E"/>
                </a:solidFill>
                <a:latin typeface="微软雅黑" panose="020B0503020204020204" pitchFamily="34" charset="-122"/>
                <a:ea typeface="微软雅黑" panose="020B0503020204020204" pitchFamily="34" charset="-122"/>
              </a:rPr>
              <a:t> level0 </a:t>
            </a:r>
            <a:r>
              <a:rPr lang="zh-CN" altLang="en-US" sz="1700" dirty="0">
                <a:solidFill>
                  <a:srgbClr val="24292E"/>
                </a:solidFill>
                <a:latin typeface="微软雅黑" panose="020B0503020204020204" pitchFamily="34" charset="-122"/>
                <a:ea typeface="微软雅黑" panose="020B0503020204020204" pitchFamily="34" charset="-122"/>
              </a:rPr>
              <a:t>，节点</a:t>
            </a:r>
            <a:r>
              <a:rPr lang="en-US" altLang="zh-CN" sz="1700" dirty="0">
                <a:solidFill>
                  <a:srgbClr val="24292E"/>
                </a:solidFill>
                <a:latin typeface="微软雅黑" panose="020B0503020204020204" pitchFamily="34" charset="-122"/>
                <a:ea typeface="微软雅黑" panose="020B0503020204020204" pitchFamily="34" charset="-122"/>
              </a:rPr>
              <a:t>1</a:t>
            </a:r>
            <a:r>
              <a:rPr lang="zh-CN" altLang="en-US" sz="1700" dirty="0">
                <a:solidFill>
                  <a:srgbClr val="24292E"/>
                </a:solidFill>
                <a:latin typeface="微软雅黑" panose="020B0503020204020204" pitchFamily="34" charset="-122"/>
                <a:ea typeface="微软雅黑" panose="020B0503020204020204" pitchFamily="34" charset="-122"/>
              </a:rPr>
              <a:t>下所有站</a:t>
            </a:r>
            <a:r>
              <a:rPr lang="zh-CN" altLang="en-US" sz="1700" b="0" i="0" dirty="0">
                <a:solidFill>
                  <a:srgbClr val="24292E"/>
                </a:solidFill>
                <a:effectLst/>
                <a:latin typeface="微软雅黑" panose="020B0503020204020204" pitchFamily="34" charset="-122"/>
                <a:ea typeface="微软雅黑" panose="020B0503020204020204" pitchFamily="34" charset="-122"/>
              </a:rPr>
              <a:t>）；</a:t>
            </a:r>
            <a:endParaRPr lang="en-US" altLang="zh-CN" sz="1700" b="0" i="0" dirty="0">
              <a:solidFill>
                <a:srgbClr val="24292E"/>
              </a:solidFill>
              <a:effectLst/>
              <a:latin typeface="微软雅黑" panose="020B0503020204020204" pitchFamily="34" charset="-122"/>
              <a:ea typeface="微软雅黑" panose="020B0503020204020204" pitchFamily="34" charset="-122"/>
            </a:endParaRP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Slot1</a:t>
            </a:r>
            <a:r>
              <a:rPr lang="zh-CN" altLang="en-US" sz="1700" dirty="0">
                <a:solidFill>
                  <a:srgbClr val="24292E"/>
                </a:solidFill>
                <a:latin typeface="微软雅黑" panose="020B0503020204020204" pitchFamily="34" charset="-122"/>
                <a:ea typeface="微软雅黑" panose="020B0503020204020204" pitchFamily="34" charset="-122"/>
              </a:rPr>
              <a:t>：</a:t>
            </a:r>
            <a:r>
              <a:rPr lang="en-US" altLang="zh-CN" sz="1700" dirty="0">
                <a:solidFill>
                  <a:srgbClr val="24292E"/>
                </a:solidFill>
                <a:latin typeface="微软雅黑" panose="020B0503020204020204" pitchFamily="34" charset="-122"/>
                <a:ea typeface="微软雅黑" panose="020B0503020204020204" pitchFamily="34" charset="-122"/>
              </a:rPr>
              <a:t>level1</a:t>
            </a:r>
            <a:r>
              <a:rPr lang="zh-CN" altLang="en-US" sz="1700" b="0" i="0" dirty="0">
                <a:solidFill>
                  <a:srgbClr val="24292E"/>
                </a:solidFill>
                <a:effectLst/>
                <a:latin typeface="微软雅黑" panose="020B0503020204020204" pitchFamily="34" charset="-122"/>
                <a:ea typeface="微软雅黑" panose="020B0503020204020204" pitchFamily="34" charset="-122"/>
              </a:rPr>
              <a:t>左子树</a:t>
            </a:r>
            <a:r>
              <a:rPr lang="en-US" altLang="zh-CN" sz="1700" b="0" i="0" dirty="0">
                <a:solidFill>
                  <a:srgbClr val="24292E"/>
                </a:solidFill>
                <a:effectLst/>
                <a:latin typeface="微软雅黑" panose="020B0503020204020204" pitchFamily="34" charset="-122"/>
                <a:ea typeface="微软雅黑" panose="020B0503020204020204" pitchFamily="34" charset="-122"/>
              </a:rPr>
              <a:t>(</a:t>
            </a:r>
            <a:r>
              <a:rPr lang="zh-CN" altLang="en-US" sz="1700" b="0" i="0" dirty="0">
                <a:solidFill>
                  <a:srgbClr val="24292E"/>
                </a:solidFill>
                <a:effectLst/>
                <a:latin typeface="微软雅黑" panose="020B0503020204020204" pitchFamily="34" charset="-122"/>
                <a:ea typeface="微软雅黑" panose="020B0503020204020204" pitchFamily="34" charset="-122"/>
              </a:rPr>
              <a:t>节点</a:t>
            </a:r>
            <a:r>
              <a:rPr lang="en-US" altLang="zh-CN" sz="1700" b="0" i="0" dirty="0">
                <a:solidFill>
                  <a:srgbClr val="24292E"/>
                </a:solidFill>
                <a:effectLst/>
                <a:latin typeface="微软雅黑" panose="020B0503020204020204" pitchFamily="34" charset="-122"/>
                <a:ea typeface="微软雅黑" panose="020B0503020204020204" pitchFamily="34" charset="-122"/>
              </a:rPr>
              <a:t>2</a:t>
            </a:r>
            <a:r>
              <a:rPr lang="zh-CN" altLang="en-US" sz="1700" b="0" i="0" dirty="0">
                <a:solidFill>
                  <a:srgbClr val="24292E"/>
                </a:solidFill>
                <a:effectLst/>
                <a:latin typeface="微软雅黑" panose="020B0503020204020204" pitchFamily="34" charset="-122"/>
                <a:ea typeface="微软雅黑" panose="020B0503020204020204" pitchFamily="34" charset="-122"/>
              </a:rPr>
              <a:t>下所有站</a:t>
            </a:r>
            <a:r>
              <a:rPr lang="en-US" altLang="zh-CN" sz="1700" b="0" i="0" dirty="0">
                <a:solidFill>
                  <a:srgbClr val="24292E"/>
                </a:solidFill>
                <a:effectLst/>
                <a:latin typeface="微软雅黑" panose="020B0503020204020204" pitchFamily="34" charset="-122"/>
                <a:ea typeface="微软雅黑" panose="020B0503020204020204" pitchFamily="34" charset="-122"/>
              </a:rPr>
              <a:t>)</a:t>
            </a:r>
            <a:r>
              <a:rPr lang="zh-CN" altLang="en-US" sz="1700" b="0" i="0" dirty="0">
                <a:solidFill>
                  <a:srgbClr val="24292E"/>
                </a:solidFill>
                <a:effectLst/>
                <a:latin typeface="微软雅黑" panose="020B0503020204020204" pitchFamily="34" charset="-122"/>
                <a:ea typeface="微软雅黑" panose="020B0503020204020204" pitchFamily="34" charset="-122"/>
              </a:rPr>
              <a:t>，</a:t>
            </a:r>
            <a:r>
              <a:rPr lang="en-US" altLang="zh-CN" sz="1700" b="0" i="0" dirty="0">
                <a:solidFill>
                  <a:srgbClr val="24292E"/>
                </a:solidFill>
                <a:effectLst/>
                <a:latin typeface="微软雅黑" panose="020B0503020204020204" pitchFamily="34" charset="-122"/>
                <a:ea typeface="微软雅黑" panose="020B0503020204020204" pitchFamily="34" charset="-122"/>
              </a:rPr>
              <a:t>A</a:t>
            </a:r>
            <a:r>
              <a:rPr lang="zh-CN" altLang="en-US" sz="1700" b="0" i="0" dirty="0">
                <a:solidFill>
                  <a:srgbClr val="24292E"/>
                </a:solidFill>
                <a:effectLst/>
                <a:latin typeface="微软雅黑" panose="020B0503020204020204" pitchFamily="34" charset="-122"/>
                <a:ea typeface="微软雅黑" panose="020B0503020204020204" pitchFamily="34" charset="-122"/>
              </a:rPr>
              <a:t>成功；</a:t>
            </a:r>
            <a:endParaRPr lang="en-US" altLang="zh-CN" sz="1700" b="0" i="0" dirty="0">
              <a:solidFill>
                <a:srgbClr val="24292E"/>
              </a:solidFill>
              <a:effectLst/>
              <a:latin typeface="微软雅黑" panose="020B0503020204020204" pitchFamily="34" charset="-122"/>
              <a:ea typeface="微软雅黑" panose="020B0503020204020204" pitchFamily="34" charset="-122"/>
            </a:endParaRP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Slot2</a:t>
            </a:r>
            <a:r>
              <a:rPr lang="zh-CN" altLang="en-US" sz="1700" dirty="0">
                <a:solidFill>
                  <a:srgbClr val="24292E"/>
                </a:solidFill>
                <a:latin typeface="微软雅黑" panose="020B0503020204020204" pitchFamily="34" charset="-122"/>
                <a:ea typeface="微软雅黑" panose="020B0503020204020204" pitchFamily="34" charset="-122"/>
              </a:rPr>
              <a:t>：</a:t>
            </a:r>
            <a:r>
              <a:rPr lang="en-US" altLang="zh-CN" sz="1700" dirty="0">
                <a:solidFill>
                  <a:srgbClr val="24292E"/>
                </a:solidFill>
                <a:latin typeface="微软雅黑" panose="020B0503020204020204" pitchFamily="34" charset="-122"/>
                <a:ea typeface="微软雅黑" panose="020B0503020204020204" pitchFamily="34" charset="-122"/>
              </a:rPr>
              <a:t>level1</a:t>
            </a:r>
            <a:r>
              <a:rPr lang="zh-CN" altLang="en-US" sz="1700" b="0" i="0" dirty="0">
                <a:solidFill>
                  <a:srgbClr val="24292E"/>
                </a:solidFill>
                <a:effectLst/>
                <a:latin typeface="微软雅黑" panose="020B0503020204020204" pitchFamily="34" charset="-122"/>
                <a:ea typeface="微软雅黑" panose="020B0503020204020204" pitchFamily="34" charset="-122"/>
              </a:rPr>
              <a:t>右子树</a:t>
            </a:r>
            <a:r>
              <a:rPr lang="en-US" altLang="zh-CN" sz="1700" b="0" i="0" dirty="0">
                <a:solidFill>
                  <a:srgbClr val="24292E"/>
                </a:solidFill>
                <a:effectLst/>
                <a:latin typeface="微软雅黑" panose="020B0503020204020204" pitchFamily="34" charset="-122"/>
                <a:ea typeface="微软雅黑" panose="020B0503020204020204" pitchFamily="34" charset="-122"/>
              </a:rPr>
              <a:t>(</a:t>
            </a:r>
            <a:r>
              <a:rPr lang="zh-CN" altLang="en-US" sz="1700" b="0" i="0" dirty="0">
                <a:solidFill>
                  <a:srgbClr val="24292E"/>
                </a:solidFill>
                <a:effectLst/>
                <a:latin typeface="微软雅黑" panose="020B0503020204020204" pitchFamily="34" charset="-122"/>
                <a:ea typeface="微软雅黑" panose="020B0503020204020204" pitchFamily="34" charset="-122"/>
              </a:rPr>
              <a:t>节点</a:t>
            </a:r>
            <a:r>
              <a:rPr lang="en-US" altLang="zh-CN" sz="1700" b="0" i="0" dirty="0">
                <a:solidFill>
                  <a:srgbClr val="24292E"/>
                </a:solidFill>
                <a:effectLst/>
                <a:latin typeface="微软雅黑" panose="020B0503020204020204" pitchFamily="34" charset="-122"/>
                <a:ea typeface="微软雅黑" panose="020B0503020204020204" pitchFamily="34" charset="-122"/>
              </a:rPr>
              <a:t>3</a:t>
            </a:r>
            <a:r>
              <a:rPr lang="zh-CN" altLang="en-US" sz="1700" b="0" i="0" dirty="0">
                <a:solidFill>
                  <a:srgbClr val="24292E"/>
                </a:solidFill>
                <a:effectLst/>
                <a:latin typeface="微软雅黑" panose="020B0503020204020204" pitchFamily="34" charset="-122"/>
                <a:ea typeface="微软雅黑" panose="020B0503020204020204" pitchFamily="34" charset="-122"/>
              </a:rPr>
              <a:t>下所有站</a:t>
            </a:r>
            <a:r>
              <a:rPr lang="en-US" altLang="zh-CN" sz="1700" b="0" i="0" dirty="0">
                <a:solidFill>
                  <a:srgbClr val="24292E"/>
                </a:solidFill>
                <a:effectLst/>
                <a:latin typeface="微软雅黑" panose="020B0503020204020204" pitchFamily="34" charset="-122"/>
                <a:ea typeface="微软雅黑" panose="020B0503020204020204" pitchFamily="34" charset="-122"/>
              </a:rPr>
              <a:t>)</a:t>
            </a:r>
            <a:r>
              <a:rPr lang="zh-CN" altLang="en-US" sz="1700" b="0" i="0" dirty="0">
                <a:solidFill>
                  <a:srgbClr val="24292E"/>
                </a:solidFill>
                <a:effectLst/>
                <a:latin typeface="微软雅黑" panose="020B0503020204020204" pitchFamily="34" charset="-122"/>
                <a:ea typeface="微软雅黑" panose="020B0503020204020204" pitchFamily="34" charset="-122"/>
              </a:rPr>
              <a:t>，</a:t>
            </a:r>
            <a:r>
              <a:rPr lang="en-US" altLang="zh-CN" sz="1700" b="0" i="0" dirty="0">
                <a:solidFill>
                  <a:srgbClr val="24292E"/>
                </a:solidFill>
                <a:effectLst/>
                <a:latin typeface="微软雅黑" panose="020B0503020204020204" pitchFamily="34" charset="-122"/>
                <a:ea typeface="微软雅黑" panose="020B0503020204020204" pitchFamily="34" charset="-122"/>
              </a:rPr>
              <a:t>G</a:t>
            </a:r>
            <a:r>
              <a:rPr lang="zh-CN" altLang="en-US" sz="1700" b="0" i="0" dirty="0">
                <a:solidFill>
                  <a:srgbClr val="24292E"/>
                </a:solidFill>
                <a:effectLst/>
                <a:latin typeface="微软雅黑" panose="020B0503020204020204" pitchFamily="34" charset="-122"/>
                <a:ea typeface="微软雅黑" panose="020B0503020204020204" pitchFamily="34" charset="-122"/>
              </a:rPr>
              <a:t>成功；</a:t>
            </a:r>
            <a:endParaRPr lang="en-US" altLang="zh-CN" sz="1700" b="0" i="0" dirty="0">
              <a:solidFill>
                <a:srgbClr val="24292E"/>
              </a:solidFill>
              <a:effectLst/>
              <a:latin typeface="微软雅黑" panose="020B0503020204020204" pitchFamily="34" charset="-122"/>
              <a:ea typeface="微软雅黑" panose="020B0503020204020204" pitchFamily="34" charset="-122"/>
            </a:endParaRPr>
          </a:p>
          <a:p>
            <a:pPr algn="l">
              <a:lnSpc>
                <a:spcPct val="125000"/>
              </a:lnSpc>
            </a:pPr>
            <a:r>
              <a:rPr lang="en-US" altLang="zh-CN" sz="1700" b="1" i="0" dirty="0">
                <a:solidFill>
                  <a:srgbClr val="ED6900"/>
                </a:solidFill>
                <a:effectLst/>
                <a:latin typeface="微软雅黑" panose="020B0503020204020204" pitchFamily="34" charset="-122"/>
                <a:ea typeface="微软雅黑" panose="020B0503020204020204" pitchFamily="34" charset="-122"/>
              </a:rPr>
              <a:t>A</a:t>
            </a:r>
            <a:r>
              <a:rPr lang="zh-CN" altLang="en-US" sz="1700" b="1" i="0" dirty="0">
                <a:solidFill>
                  <a:srgbClr val="ED6900"/>
                </a:solidFill>
                <a:effectLst/>
                <a:latin typeface="微软雅黑" panose="020B0503020204020204" pitchFamily="34" charset="-122"/>
                <a:ea typeface="微软雅黑" panose="020B0503020204020204" pitchFamily="34" charset="-122"/>
              </a:rPr>
              <a:t>、</a:t>
            </a:r>
            <a:r>
              <a:rPr lang="en-US" altLang="zh-CN" sz="1700" b="1" i="0" dirty="0">
                <a:solidFill>
                  <a:srgbClr val="ED6900"/>
                </a:solidFill>
                <a:effectLst/>
                <a:latin typeface="微软雅黑" panose="020B0503020204020204" pitchFamily="34" charset="-122"/>
                <a:ea typeface="微软雅黑" panose="020B0503020204020204" pitchFamily="34" charset="-122"/>
              </a:rPr>
              <a:t>C</a:t>
            </a:r>
            <a:r>
              <a:rPr lang="zh-CN" altLang="en-US" sz="1700" b="1" i="0" dirty="0">
                <a:solidFill>
                  <a:srgbClr val="ED6900"/>
                </a:solidFill>
                <a:effectLst/>
                <a:latin typeface="微软雅黑" panose="020B0503020204020204" pitchFamily="34" charset="-122"/>
                <a:ea typeface="微软雅黑" panose="020B0503020204020204" pitchFamily="34" charset="-122"/>
              </a:rPr>
              <a:t>要求发送</a:t>
            </a:r>
            <a:endParaRPr lang="en-US" altLang="zh-CN" sz="1700" b="1" i="0" dirty="0">
              <a:solidFill>
                <a:srgbClr val="ED6900"/>
              </a:solidFill>
              <a:effectLst/>
              <a:latin typeface="微软雅黑" panose="020B0503020204020204" pitchFamily="34" charset="-122"/>
              <a:ea typeface="微软雅黑" panose="020B0503020204020204" pitchFamily="34" charset="-122"/>
            </a:endParaRP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Slot0</a:t>
            </a:r>
            <a:r>
              <a:rPr lang="zh-CN" altLang="en-US" sz="1700" dirty="0">
                <a:solidFill>
                  <a:srgbClr val="24292E"/>
                </a:solidFill>
                <a:latin typeface="微软雅黑" panose="020B0503020204020204" pitchFamily="34" charset="-122"/>
                <a:ea typeface="微软雅黑" panose="020B0503020204020204" pitchFamily="34" charset="-122"/>
              </a:rPr>
              <a:t>：</a:t>
            </a:r>
            <a:r>
              <a:rPr lang="zh-CN" altLang="en-US" sz="1700" b="0" i="0" dirty="0">
                <a:solidFill>
                  <a:srgbClr val="24292E"/>
                </a:solidFill>
                <a:effectLst/>
                <a:latin typeface="微软雅黑" panose="020B0503020204020204" pitchFamily="34" charset="-122"/>
                <a:ea typeface="微软雅黑" panose="020B0503020204020204" pitchFamily="34" charset="-122"/>
              </a:rPr>
              <a:t>冲突（</a:t>
            </a:r>
            <a:r>
              <a:rPr lang="en-US" altLang="zh-CN" sz="1700" dirty="0">
                <a:solidFill>
                  <a:srgbClr val="24292E"/>
                </a:solidFill>
                <a:latin typeface="微软雅黑" panose="020B0503020204020204" pitchFamily="34" charset="-122"/>
                <a:ea typeface="微软雅黑" panose="020B0503020204020204" pitchFamily="34" charset="-122"/>
              </a:rPr>
              <a:t> level0 </a:t>
            </a:r>
            <a:r>
              <a:rPr lang="zh-CN" altLang="en-US" sz="1700" dirty="0">
                <a:solidFill>
                  <a:srgbClr val="24292E"/>
                </a:solidFill>
                <a:latin typeface="微软雅黑" panose="020B0503020204020204" pitchFamily="34" charset="-122"/>
                <a:ea typeface="微软雅黑" panose="020B0503020204020204" pitchFamily="34" charset="-122"/>
              </a:rPr>
              <a:t>，节点</a:t>
            </a:r>
            <a:r>
              <a:rPr lang="en-US" altLang="zh-CN" sz="1700" dirty="0">
                <a:solidFill>
                  <a:srgbClr val="24292E"/>
                </a:solidFill>
                <a:latin typeface="微软雅黑" panose="020B0503020204020204" pitchFamily="34" charset="-122"/>
                <a:ea typeface="微软雅黑" panose="020B0503020204020204" pitchFamily="34" charset="-122"/>
              </a:rPr>
              <a:t>1</a:t>
            </a:r>
            <a:r>
              <a:rPr lang="zh-CN" altLang="en-US" sz="1700" dirty="0">
                <a:solidFill>
                  <a:srgbClr val="24292E"/>
                </a:solidFill>
                <a:latin typeface="微软雅黑" panose="020B0503020204020204" pitchFamily="34" charset="-122"/>
                <a:ea typeface="微软雅黑" panose="020B0503020204020204" pitchFamily="34" charset="-122"/>
              </a:rPr>
              <a:t>下所有站</a:t>
            </a:r>
            <a:r>
              <a:rPr lang="zh-CN" altLang="en-US" sz="1700" b="0" i="0" dirty="0">
                <a:solidFill>
                  <a:srgbClr val="24292E"/>
                </a:solidFill>
                <a:effectLst/>
                <a:latin typeface="微软雅黑" panose="020B0503020204020204" pitchFamily="34" charset="-122"/>
                <a:ea typeface="微软雅黑" panose="020B0503020204020204" pitchFamily="34" charset="-122"/>
              </a:rPr>
              <a:t>） ；</a:t>
            </a:r>
            <a:endParaRPr lang="en-US" altLang="zh-CN" sz="1700" b="0" i="0" dirty="0">
              <a:solidFill>
                <a:srgbClr val="24292E"/>
              </a:solidFill>
              <a:effectLst/>
              <a:latin typeface="微软雅黑" panose="020B0503020204020204" pitchFamily="34" charset="-122"/>
              <a:ea typeface="微软雅黑" panose="020B0503020204020204" pitchFamily="34" charset="-122"/>
            </a:endParaRP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Slot1</a:t>
            </a:r>
            <a:r>
              <a:rPr lang="zh-CN" altLang="en-US" sz="1700" dirty="0">
                <a:solidFill>
                  <a:srgbClr val="24292E"/>
                </a:solidFill>
                <a:latin typeface="微软雅黑" panose="020B0503020204020204" pitchFamily="34" charset="-122"/>
                <a:ea typeface="微软雅黑" panose="020B0503020204020204" pitchFamily="34" charset="-122"/>
              </a:rPr>
              <a:t>：</a:t>
            </a:r>
            <a:r>
              <a:rPr lang="zh-CN" altLang="en-US" sz="1700" b="0" i="0" dirty="0">
                <a:solidFill>
                  <a:srgbClr val="24292E"/>
                </a:solidFill>
                <a:effectLst/>
                <a:latin typeface="微软雅黑" panose="020B0503020204020204" pitchFamily="34" charset="-122"/>
                <a:ea typeface="微软雅黑" panose="020B0503020204020204" pitchFamily="34" charset="-122"/>
              </a:rPr>
              <a:t>冲突（</a:t>
            </a:r>
            <a:r>
              <a:rPr lang="en-US" altLang="zh-CN" sz="1700" b="0" i="0" dirty="0">
                <a:solidFill>
                  <a:srgbClr val="24292E"/>
                </a:solidFill>
                <a:effectLst/>
                <a:latin typeface="微软雅黑" panose="020B0503020204020204" pitchFamily="34" charset="-122"/>
                <a:ea typeface="微软雅黑" panose="020B0503020204020204" pitchFamily="34" charset="-122"/>
              </a:rPr>
              <a:t>leve1</a:t>
            </a:r>
            <a:r>
              <a:rPr lang="zh-CN" altLang="en-US" sz="1700" b="0" i="0" dirty="0">
                <a:solidFill>
                  <a:srgbClr val="24292E"/>
                </a:solidFill>
                <a:effectLst/>
                <a:latin typeface="微软雅黑" panose="020B0503020204020204" pitchFamily="34" charset="-122"/>
                <a:ea typeface="微软雅黑" panose="020B0503020204020204" pitchFamily="34" charset="-122"/>
              </a:rPr>
              <a:t>，节点</a:t>
            </a:r>
            <a:r>
              <a:rPr lang="en-US" altLang="zh-CN" sz="1700" b="0" i="0" dirty="0">
                <a:solidFill>
                  <a:srgbClr val="24292E"/>
                </a:solidFill>
                <a:effectLst/>
                <a:latin typeface="微软雅黑" panose="020B0503020204020204" pitchFamily="34" charset="-122"/>
                <a:ea typeface="微软雅黑" panose="020B0503020204020204" pitchFamily="34" charset="-122"/>
              </a:rPr>
              <a:t>2</a:t>
            </a:r>
            <a:r>
              <a:rPr lang="zh-CN" altLang="en-US" sz="1700" b="0" i="0" dirty="0">
                <a:solidFill>
                  <a:srgbClr val="24292E"/>
                </a:solidFill>
                <a:effectLst/>
                <a:latin typeface="微软雅黑" panose="020B0503020204020204" pitchFamily="34" charset="-122"/>
                <a:ea typeface="微软雅黑" panose="020B0503020204020204" pitchFamily="34" charset="-122"/>
              </a:rPr>
              <a:t>下所有站）；</a:t>
            </a:r>
            <a:endParaRPr lang="en-US" altLang="zh-CN" sz="1700" b="0" i="0" dirty="0">
              <a:solidFill>
                <a:srgbClr val="24292E"/>
              </a:solidFill>
              <a:effectLst/>
              <a:latin typeface="微软雅黑" panose="020B0503020204020204" pitchFamily="34" charset="-122"/>
              <a:ea typeface="微软雅黑" panose="020B0503020204020204" pitchFamily="34" charset="-122"/>
            </a:endParaRP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Slot2</a:t>
            </a:r>
            <a:r>
              <a:rPr lang="zh-CN" altLang="en-US" sz="1700" dirty="0">
                <a:solidFill>
                  <a:srgbClr val="24292E"/>
                </a:solidFill>
                <a:latin typeface="微软雅黑" panose="020B0503020204020204" pitchFamily="34" charset="-122"/>
                <a:ea typeface="微软雅黑" panose="020B0503020204020204" pitchFamily="34" charset="-122"/>
              </a:rPr>
              <a:t>：</a:t>
            </a:r>
            <a:r>
              <a:rPr lang="en-US" altLang="zh-CN" sz="1700" dirty="0">
                <a:solidFill>
                  <a:srgbClr val="24292E"/>
                </a:solidFill>
                <a:latin typeface="微软雅黑" panose="020B0503020204020204" pitchFamily="34" charset="-122"/>
                <a:ea typeface="微软雅黑" panose="020B0503020204020204" pitchFamily="34" charset="-122"/>
              </a:rPr>
              <a:t>level2</a:t>
            </a:r>
            <a:r>
              <a:rPr lang="zh-CN" altLang="en-US" sz="1700" dirty="0">
                <a:solidFill>
                  <a:srgbClr val="24292E"/>
                </a:solidFill>
                <a:latin typeface="微软雅黑" panose="020B0503020204020204" pitchFamily="34" charset="-122"/>
                <a:ea typeface="微软雅黑" panose="020B0503020204020204" pitchFamily="34" charset="-122"/>
              </a:rPr>
              <a:t>左子树（节点</a:t>
            </a:r>
            <a:r>
              <a:rPr lang="en-US" altLang="zh-CN" sz="1700" dirty="0">
                <a:solidFill>
                  <a:srgbClr val="24292E"/>
                </a:solidFill>
                <a:latin typeface="微软雅黑" panose="020B0503020204020204" pitchFamily="34" charset="-122"/>
                <a:ea typeface="微软雅黑" panose="020B0503020204020204" pitchFamily="34" charset="-122"/>
              </a:rPr>
              <a:t>4</a:t>
            </a:r>
            <a:r>
              <a:rPr lang="zh-CN" altLang="en-US" sz="1700" dirty="0">
                <a:solidFill>
                  <a:srgbClr val="24292E"/>
                </a:solidFill>
                <a:latin typeface="微软雅黑" panose="020B0503020204020204" pitchFamily="34" charset="-122"/>
                <a:ea typeface="微软雅黑" panose="020B0503020204020204" pitchFamily="34" charset="-122"/>
              </a:rPr>
              <a:t>下所有站），</a:t>
            </a:r>
            <a:r>
              <a:rPr lang="en-US" altLang="zh-CN" sz="1700" b="0" i="0" dirty="0">
                <a:solidFill>
                  <a:srgbClr val="24292E"/>
                </a:solidFill>
                <a:effectLst/>
                <a:latin typeface="微软雅黑" panose="020B0503020204020204" pitchFamily="34" charset="-122"/>
                <a:ea typeface="微软雅黑" panose="020B0503020204020204" pitchFamily="34" charset="-122"/>
              </a:rPr>
              <a:t>A</a:t>
            </a:r>
            <a:r>
              <a:rPr lang="zh-CN" altLang="en-US" sz="1700" b="0" i="0" dirty="0">
                <a:solidFill>
                  <a:srgbClr val="24292E"/>
                </a:solidFill>
                <a:effectLst/>
                <a:latin typeface="微软雅黑" panose="020B0503020204020204" pitchFamily="34" charset="-122"/>
                <a:ea typeface="微软雅黑" panose="020B0503020204020204" pitchFamily="34" charset="-122"/>
              </a:rPr>
              <a:t>成功；</a:t>
            </a:r>
            <a:endParaRPr lang="en-US" altLang="zh-CN" sz="1700" b="0" i="0" dirty="0">
              <a:solidFill>
                <a:srgbClr val="24292E"/>
              </a:solidFill>
              <a:effectLst/>
              <a:latin typeface="微软雅黑" panose="020B0503020204020204" pitchFamily="34" charset="-122"/>
              <a:ea typeface="微软雅黑" panose="020B0503020204020204" pitchFamily="34" charset="-122"/>
            </a:endParaRP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Slot3</a:t>
            </a:r>
            <a:r>
              <a:rPr lang="zh-CN" altLang="en-US" sz="1700" dirty="0">
                <a:solidFill>
                  <a:srgbClr val="24292E"/>
                </a:solidFill>
                <a:latin typeface="微软雅黑" panose="020B0503020204020204" pitchFamily="34" charset="-122"/>
                <a:ea typeface="微软雅黑" panose="020B0503020204020204" pitchFamily="34" charset="-122"/>
              </a:rPr>
              <a:t>：</a:t>
            </a:r>
            <a:r>
              <a:rPr lang="en-US" altLang="zh-CN" sz="1700" dirty="0">
                <a:solidFill>
                  <a:srgbClr val="24292E"/>
                </a:solidFill>
                <a:latin typeface="微软雅黑" panose="020B0503020204020204" pitchFamily="34" charset="-122"/>
                <a:ea typeface="微软雅黑" panose="020B0503020204020204" pitchFamily="34" charset="-122"/>
              </a:rPr>
              <a:t>level2</a:t>
            </a:r>
            <a:r>
              <a:rPr lang="zh-CN" altLang="en-US" sz="1700" dirty="0">
                <a:solidFill>
                  <a:srgbClr val="24292E"/>
                </a:solidFill>
                <a:latin typeface="微软雅黑" panose="020B0503020204020204" pitchFamily="34" charset="-122"/>
                <a:ea typeface="微软雅黑" panose="020B0503020204020204" pitchFamily="34" charset="-122"/>
              </a:rPr>
              <a:t>右子树（节点</a:t>
            </a:r>
            <a:r>
              <a:rPr lang="en-US" altLang="zh-CN" sz="1700" dirty="0">
                <a:solidFill>
                  <a:srgbClr val="24292E"/>
                </a:solidFill>
                <a:latin typeface="微软雅黑" panose="020B0503020204020204" pitchFamily="34" charset="-122"/>
                <a:ea typeface="微软雅黑" panose="020B0503020204020204" pitchFamily="34" charset="-122"/>
              </a:rPr>
              <a:t>5</a:t>
            </a:r>
            <a:r>
              <a:rPr lang="zh-CN" altLang="en-US" sz="1700" dirty="0">
                <a:solidFill>
                  <a:srgbClr val="24292E"/>
                </a:solidFill>
                <a:latin typeface="微软雅黑" panose="020B0503020204020204" pitchFamily="34" charset="-122"/>
                <a:ea typeface="微软雅黑" panose="020B0503020204020204" pitchFamily="34" charset="-122"/>
              </a:rPr>
              <a:t>下所有站），</a:t>
            </a:r>
            <a:r>
              <a:rPr lang="en-US" altLang="zh-CN" sz="1700" b="0" i="0" dirty="0">
                <a:solidFill>
                  <a:srgbClr val="24292E"/>
                </a:solidFill>
                <a:effectLst/>
                <a:latin typeface="微软雅黑" panose="020B0503020204020204" pitchFamily="34" charset="-122"/>
                <a:ea typeface="微软雅黑" panose="020B0503020204020204" pitchFamily="34" charset="-122"/>
              </a:rPr>
              <a:t>C</a:t>
            </a:r>
            <a:r>
              <a:rPr lang="zh-CN" altLang="en-US" sz="1700" b="0" i="0" dirty="0">
                <a:solidFill>
                  <a:srgbClr val="24292E"/>
                </a:solidFill>
                <a:effectLst/>
                <a:latin typeface="微软雅黑" panose="020B0503020204020204" pitchFamily="34" charset="-122"/>
                <a:ea typeface="微软雅黑" panose="020B0503020204020204" pitchFamily="34" charset="-122"/>
              </a:rPr>
              <a:t>成功；</a:t>
            </a:r>
            <a:endParaRPr lang="en-US" altLang="zh-CN" sz="1700" b="0" i="0" dirty="0">
              <a:solidFill>
                <a:srgbClr val="24292E"/>
              </a:solidFill>
              <a:effectLst/>
              <a:latin typeface="微软雅黑" panose="020B0503020204020204" pitchFamily="34" charset="-122"/>
              <a:ea typeface="微软雅黑" panose="020B0503020204020204" pitchFamily="34" charset="-122"/>
            </a:endParaRPr>
          </a:p>
          <a:p>
            <a:pPr algn="l">
              <a:lnSpc>
                <a:spcPct val="125000"/>
              </a:lnSpc>
            </a:pPr>
            <a:r>
              <a:rPr lang="en-US" altLang="zh-CN" sz="1700" b="1" i="0" dirty="0">
                <a:solidFill>
                  <a:srgbClr val="ED6900"/>
                </a:solidFill>
                <a:effectLst/>
                <a:latin typeface="微软雅黑" panose="020B0503020204020204" pitchFamily="34" charset="-122"/>
                <a:ea typeface="微软雅黑" panose="020B0503020204020204" pitchFamily="34" charset="-122"/>
              </a:rPr>
              <a:t>C</a:t>
            </a:r>
            <a:r>
              <a:rPr lang="zh-CN" altLang="en-US" sz="1700" b="1" i="0" dirty="0">
                <a:solidFill>
                  <a:srgbClr val="ED6900"/>
                </a:solidFill>
                <a:effectLst/>
                <a:latin typeface="微软雅黑" panose="020B0503020204020204" pitchFamily="34" charset="-122"/>
                <a:ea typeface="微软雅黑" panose="020B0503020204020204" pitchFamily="34" charset="-122"/>
              </a:rPr>
              <a:t>、</a:t>
            </a:r>
            <a:r>
              <a:rPr lang="en-US" altLang="zh-CN" sz="1700" b="1" i="0" dirty="0">
                <a:solidFill>
                  <a:srgbClr val="ED6900"/>
                </a:solidFill>
                <a:effectLst/>
                <a:latin typeface="微软雅黑" panose="020B0503020204020204" pitchFamily="34" charset="-122"/>
                <a:ea typeface="微软雅黑" panose="020B0503020204020204" pitchFamily="34" charset="-122"/>
              </a:rPr>
              <a:t>D</a:t>
            </a:r>
            <a:r>
              <a:rPr lang="zh-CN" altLang="en-US" sz="1700" b="1" i="0" dirty="0">
                <a:solidFill>
                  <a:srgbClr val="ED6900"/>
                </a:solidFill>
                <a:effectLst/>
                <a:latin typeface="微软雅黑" panose="020B0503020204020204" pitchFamily="34" charset="-122"/>
                <a:ea typeface="微软雅黑" panose="020B0503020204020204" pitchFamily="34" charset="-122"/>
              </a:rPr>
              <a:t>要求发送</a:t>
            </a:r>
            <a:endParaRPr lang="en-US" altLang="zh-CN" sz="1700" b="1" i="0" dirty="0">
              <a:solidFill>
                <a:srgbClr val="ED6900"/>
              </a:solidFill>
              <a:effectLst/>
              <a:latin typeface="微软雅黑" panose="020B0503020204020204" pitchFamily="34" charset="-122"/>
              <a:ea typeface="微软雅黑" panose="020B0503020204020204" pitchFamily="34" charset="-122"/>
            </a:endParaRPr>
          </a:p>
          <a:p>
            <a:pPr marL="285750" indent="-285750">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Slot0</a:t>
            </a:r>
            <a:r>
              <a:rPr lang="zh-CN" altLang="en-US" sz="1700" dirty="0">
                <a:solidFill>
                  <a:srgbClr val="24292E"/>
                </a:solidFill>
                <a:latin typeface="微软雅黑" panose="020B0503020204020204" pitchFamily="34" charset="-122"/>
                <a:ea typeface="微软雅黑" panose="020B0503020204020204" pitchFamily="34" charset="-122"/>
              </a:rPr>
              <a:t>：</a:t>
            </a:r>
            <a:r>
              <a:rPr lang="zh-CN" altLang="en-US" sz="1700" b="0" i="0" dirty="0">
                <a:solidFill>
                  <a:srgbClr val="24292E"/>
                </a:solidFill>
                <a:effectLst/>
                <a:latin typeface="微软雅黑" panose="020B0503020204020204" pitchFamily="34" charset="-122"/>
                <a:ea typeface="微软雅黑" panose="020B0503020204020204" pitchFamily="34" charset="-122"/>
              </a:rPr>
              <a:t>冲突（</a:t>
            </a:r>
            <a:r>
              <a:rPr lang="en-US" altLang="zh-CN" sz="1700" dirty="0">
                <a:solidFill>
                  <a:srgbClr val="24292E"/>
                </a:solidFill>
                <a:latin typeface="微软雅黑" panose="020B0503020204020204" pitchFamily="34" charset="-122"/>
                <a:ea typeface="微软雅黑" panose="020B0503020204020204" pitchFamily="34" charset="-122"/>
              </a:rPr>
              <a:t> level0 </a:t>
            </a:r>
            <a:r>
              <a:rPr lang="zh-CN" altLang="en-US" sz="1700" dirty="0">
                <a:solidFill>
                  <a:srgbClr val="24292E"/>
                </a:solidFill>
                <a:latin typeface="微软雅黑" panose="020B0503020204020204" pitchFamily="34" charset="-122"/>
                <a:ea typeface="微软雅黑" panose="020B0503020204020204" pitchFamily="34" charset="-122"/>
              </a:rPr>
              <a:t>，节点</a:t>
            </a:r>
            <a:r>
              <a:rPr lang="en-US" altLang="zh-CN" sz="1700" dirty="0">
                <a:solidFill>
                  <a:srgbClr val="24292E"/>
                </a:solidFill>
                <a:latin typeface="微软雅黑" panose="020B0503020204020204" pitchFamily="34" charset="-122"/>
                <a:ea typeface="微软雅黑" panose="020B0503020204020204" pitchFamily="34" charset="-122"/>
              </a:rPr>
              <a:t>1</a:t>
            </a:r>
            <a:r>
              <a:rPr lang="zh-CN" altLang="en-US" sz="1700" dirty="0">
                <a:solidFill>
                  <a:srgbClr val="24292E"/>
                </a:solidFill>
                <a:latin typeface="微软雅黑" panose="020B0503020204020204" pitchFamily="34" charset="-122"/>
                <a:ea typeface="微软雅黑" panose="020B0503020204020204" pitchFamily="34" charset="-122"/>
              </a:rPr>
              <a:t>下所有站</a:t>
            </a:r>
            <a:r>
              <a:rPr lang="zh-CN" altLang="en-US" sz="1700" b="0" i="0" dirty="0">
                <a:solidFill>
                  <a:srgbClr val="24292E"/>
                </a:solidFill>
                <a:effectLst/>
                <a:latin typeface="微软雅黑" panose="020B0503020204020204" pitchFamily="34" charset="-122"/>
                <a:ea typeface="微软雅黑" panose="020B0503020204020204" pitchFamily="34" charset="-122"/>
              </a:rPr>
              <a:t>）；</a:t>
            </a:r>
            <a:endParaRPr lang="en-US" altLang="zh-CN" sz="1700" b="0" i="0" dirty="0">
              <a:solidFill>
                <a:srgbClr val="24292E"/>
              </a:solidFill>
              <a:effectLst/>
              <a:latin typeface="微软雅黑" panose="020B0503020204020204" pitchFamily="34" charset="-122"/>
              <a:ea typeface="微软雅黑" panose="020B0503020204020204" pitchFamily="34" charset="-122"/>
            </a:endParaRP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Slot1</a:t>
            </a:r>
            <a:r>
              <a:rPr lang="zh-CN" altLang="en-US" sz="1700" dirty="0">
                <a:solidFill>
                  <a:srgbClr val="24292E"/>
                </a:solidFill>
                <a:latin typeface="微软雅黑" panose="020B0503020204020204" pitchFamily="34" charset="-122"/>
                <a:ea typeface="微软雅黑" panose="020B0503020204020204" pitchFamily="34" charset="-122"/>
              </a:rPr>
              <a:t>：</a:t>
            </a:r>
            <a:r>
              <a:rPr lang="en-US" altLang="zh-CN" sz="1700" dirty="0">
                <a:solidFill>
                  <a:srgbClr val="24292E"/>
                </a:solidFill>
                <a:latin typeface="微软雅黑" panose="020B0503020204020204" pitchFamily="34" charset="-122"/>
                <a:ea typeface="微软雅黑" panose="020B0503020204020204" pitchFamily="34" charset="-122"/>
              </a:rPr>
              <a:t> level1</a:t>
            </a:r>
            <a:r>
              <a:rPr lang="zh-CN" altLang="en-US" sz="1700" b="0" i="0" dirty="0">
                <a:solidFill>
                  <a:srgbClr val="24292E"/>
                </a:solidFill>
                <a:effectLst/>
                <a:latin typeface="微软雅黑" panose="020B0503020204020204" pitchFamily="34" charset="-122"/>
                <a:ea typeface="微软雅黑" panose="020B0503020204020204" pitchFamily="34" charset="-122"/>
              </a:rPr>
              <a:t>左子树</a:t>
            </a:r>
            <a:r>
              <a:rPr lang="en-US" altLang="zh-CN" sz="1700" b="0" i="0" dirty="0">
                <a:solidFill>
                  <a:srgbClr val="24292E"/>
                </a:solidFill>
                <a:effectLst/>
                <a:latin typeface="微软雅黑" panose="020B0503020204020204" pitchFamily="34" charset="-122"/>
                <a:ea typeface="微软雅黑" panose="020B0503020204020204" pitchFamily="34" charset="-122"/>
              </a:rPr>
              <a:t>(</a:t>
            </a:r>
            <a:r>
              <a:rPr lang="zh-CN" altLang="en-US" sz="1700" b="0" i="0" dirty="0">
                <a:solidFill>
                  <a:srgbClr val="24292E"/>
                </a:solidFill>
                <a:effectLst/>
                <a:latin typeface="微软雅黑" panose="020B0503020204020204" pitchFamily="34" charset="-122"/>
                <a:ea typeface="微软雅黑" panose="020B0503020204020204" pitchFamily="34" charset="-122"/>
              </a:rPr>
              <a:t>节点</a:t>
            </a:r>
            <a:r>
              <a:rPr lang="en-US" altLang="zh-CN" sz="1700" b="0" i="0" dirty="0">
                <a:solidFill>
                  <a:srgbClr val="24292E"/>
                </a:solidFill>
                <a:effectLst/>
                <a:latin typeface="微软雅黑" panose="020B0503020204020204" pitchFamily="34" charset="-122"/>
                <a:ea typeface="微软雅黑" panose="020B0503020204020204" pitchFamily="34" charset="-122"/>
              </a:rPr>
              <a:t>2</a:t>
            </a:r>
            <a:r>
              <a:rPr lang="zh-CN" altLang="en-US" sz="1700" b="0" i="0" dirty="0">
                <a:solidFill>
                  <a:srgbClr val="24292E"/>
                </a:solidFill>
                <a:effectLst/>
                <a:latin typeface="微软雅黑" panose="020B0503020204020204" pitchFamily="34" charset="-122"/>
                <a:ea typeface="微软雅黑" panose="020B0503020204020204" pitchFamily="34" charset="-122"/>
              </a:rPr>
              <a:t>下所有站</a:t>
            </a:r>
            <a:r>
              <a:rPr lang="en-US" altLang="zh-CN" sz="1700" b="0" i="0" dirty="0">
                <a:solidFill>
                  <a:srgbClr val="24292E"/>
                </a:solidFill>
                <a:effectLst/>
                <a:latin typeface="微软雅黑" panose="020B0503020204020204" pitchFamily="34" charset="-122"/>
                <a:ea typeface="微软雅黑" panose="020B0503020204020204" pitchFamily="34" charset="-122"/>
              </a:rPr>
              <a:t>)</a:t>
            </a:r>
            <a:r>
              <a:rPr lang="zh-CN" altLang="en-US" sz="1700" b="0" i="0" dirty="0">
                <a:solidFill>
                  <a:srgbClr val="24292E"/>
                </a:solidFill>
                <a:effectLst/>
                <a:latin typeface="微软雅黑" panose="020B0503020204020204" pitchFamily="34" charset="-122"/>
                <a:ea typeface="微软雅黑" panose="020B0503020204020204" pitchFamily="34" charset="-122"/>
              </a:rPr>
              <a:t>，冲突；</a:t>
            </a:r>
            <a:endParaRPr lang="en-US" altLang="zh-CN" sz="1700" b="0" i="0" dirty="0">
              <a:solidFill>
                <a:srgbClr val="24292E"/>
              </a:solidFill>
              <a:effectLst/>
              <a:latin typeface="微软雅黑" panose="020B0503020204020204" pitchFamily="34" charset="-122"/>
              <a:ea typeface="微软雅黑" panose="020B0503020204020204" pitchFamily="34" charset="-122"/>
            </a:endParaRP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slot2</a:t>
            </a:r>
            <a:r>
              <a:rPr lang="zh-CN" altLang="en-US" sz="1700" b="0" i="0" dirty="0">
                <a:solidFill>
                  <a:srgbClr val="24292E"/>
                </a:solidFill>
                <a:effectLst/>
                <a:latin typeface="微软雅黑" panose="020B0503020204020204" pitchFamily="34" charset="-122"/>
                <a:ea typeface="微软雅黑" panose="020B0503020204020204" pitchFamily="34" charset="-122"/>
              </a:rPr>
              <a:t>：</a:t>
            </a:r>
            <a:r>
              <a:rPr lang="en-US" altLang="zh-CN" sz="1700" dirty="0">
                <a:solidFill>
                  <a:srgbClr val="24292E"/>
                </a:solidFill>
                <a:latin typeface="微软雅黑" panose="020B0503020204020204" pitchFamily="34" charset="-122"/>
                <a:ea typeface="微软雅黑" panose="020B0503020204020204" pitchFamily="34" charset="-122"/>
              </a:rPr>
              <a:t> level2</a:t>
            </a:r>
            <a:r>
              <a:rPr lang="zh-CN" altLang="en-US" sz="1700" dirty="0">
                <a:solidFill>
                  <a:srgbClr val="24292E"/>
                </a:solidFill>
                <a:latin typeface="微软雅黑" panose="020B0503020204020204" pitchFamily="34" charset="-122"/>
                <a:ea typeface="微软雅黑" panose="020B0503020204020204" pitchFamily="34" charset="-122"/>
              </a:rPr>
              <a:t>左子树（节点</a:t>
            </a:r>
            <a:r>
              <a:rPr lang="en-US" altLang="zh-CN" sz="1700" dirty="0">
                <a:solidFill>
                  <a:srgbClr val="24292E"/>
                </a:solidFill>
                <a:latin typeface="微软雅黑" panose="020B0503020204020204" pitchFamily="34" charset="-122"/>
                <a:ea typeface="微软雅黑" panose="020B0503020204020204" pitchFamily="34" charset="-122"/>
              </a:rPr>
              <a:t>4</a:t>
            </a:r>
            <a:r>
              <a:rPr lang="zh-CN" altLang="en-US" sz="1700" dirty="0">
                <a:solidFill>
                  <a:srgbClr val="24292E"/>
                </a:solidFill>
                <a:latin typeface="微软雅黑" panose="020B0503020204020204" pitchFamily="34" charset="-122"/>
                <a:ea typeface="微软雅黑" panose="020B0503020204020204" pitchFamily="34" charset="-122"/>
              </a:rPr>
              <a:t>下所有站），</a:t>
            </a:r>
            <a:r>
              <a:rPr lang="zh-CN" altLang="en-US" sz="1700" b="0" i="0" dirty="0">
                <a:solidFill>
                  <a:srgbClr val="24292E"/>
                </a:solidFill>
                <a:effectLst/>
                <a:latin typeface="微软雅黑" panose="020B0503020204020204" pitchFamily="34" charset="-122"/>
                <a:ea typeface="微软雅黑" panose="020B0503020204020204" pitchFamily="34" charset="-122"/>
              </a:rPr>
              <a:t>空闲；</a:t>
            </a:r>
            <a:endParaRPr lang="en-US" altLang="zh-CN" sz="1700" b="0" i="0" dirty="0">
              <a:solidFill>
                <a:srgbClr val="24292E"/>
              </a:solidFill>
              <a:effectLst/>
              <a:latin typeface="微软雅黑" panose="020B0503020204020204" pitchFamily="34" charset="-122"/>
              <a:ea typeface="微软雅黑" panose="020B0503020204020204" pitchFamily="34" charset="-122"/>
            </a:endParaRP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Slot3</a:t>
            </a:r>
            <a:r>
              <a:rPr lang="zh-CN" altLang="en-US" sz="1700" dirty="0">
                <a:solidFill>
                  <a:srgbClr val="24292E"/>
                </a:solidFill>
                <a:latin typeface="微软雅黑" panose="020B0503020204020204" pitchFamily="34" charset="-122"/>
                <a:ea typeface="微软雅黑" panose="020B0503020204020204" pitchFamily="34" charset="-122"/>
              </a:rPr>
              <a:t>：</a:t>
            </a:r>
            <a:r>
              <a:rPr lang="en-US" altLang="zh-CN" sz="1700" dirty="0">
                <a:solidFill>
                  <a:srgbClr val="24292E"/>
                </a:solidFill>
                <a:latin typeface="微软雅黑" panose="020B0503020204020204" pitchFamily="34" charset="-122"/>
                <a:ea typeface="微软雅黑" panose="020B0503020204020204" pitchFamily="34" charset="-122"/>
              </a:rPr>
              <a:t> level2</a:t>
            </a:r>
            <a:r>
              <a:rPr lang="zh-CN" altLang="en-US" sz="1700" dirty="0">
                <a:solidFill>
                  <a:srgbClr val="24292E"/>
                </a:solidFill>
                <a:latin typeface="微软雅黑" panose="020B0503020204020204" pitchFamily="34" charset="-122"/>
                <a:ea typeface="微软雅黑" panose="020B0503020204020204" pitchFamily="34" charset="-122"/>
              </a:rPr>
              <a:t>右子树（节点</a:t>
            </a:r>
            <a:r>
              <a:rPr lang="en-US" altLang="zh-CN" sz="1700" dirty="0">
                <a:solidFill>
                  <a:srgbClr val="24292E"/>
                </a:solidFill>
                <a:latin typeface="微软雅黑" panose="020B0503020204020204" pitchFamily="34" charset="-122"/>
                <a:ea typeface="微软雅黑" panose="020B0503020204020204" pitchFamily="34" charset="-122"/>
              </a:rPr>
              <a:t>5</a:t>
            </a:r>
            <a:r>
              <a:rPr lang="zh-CN" altLang="en-US" sz="1700" dirty="0">
                <a:solidFill>
                  <a:srgbClr val="24292E"/>
                </a:solidFill>
                <a:latin typeface="微软雅黑" panose="020B0503020204020204" pitchFamily="34" charset="-122"/>
                <a:ea typeface="微软雅黑" panose="020B0503020204020204" pitchFamily="34" charset="-122"/>
              </a:rPr>
              <a:t>下所有站），</a:t>
            </a:r>
            <a:r>
              <a:rPr lang="zh-CN" altLang="en-US" sz="1700" b="0" i="0" dirty="0">
                <a:solidFill>
                  <a:srgbClr val="24292E"/>
                </a:solidFill>
                <a:effectLst/>
                <a:latin typeface="微软雅黑" panose="020B0503020204020204" pitchFamily="34" charset="-122"/>
                <a:ea typeface="微软雅黑" panose="020B0503020204020204" pitchFamily="34" charset="-122"/>
              </a:rPr>
              <a:t>冲突；</a:t>
            </a:r>
            <a:endParaRPr lang="en-US" altLang="zh-CN" sz="1700" b="0" i="0" dirty="0">
              <a:solidFill>
                <a:srgbClr val="24292E"/>
              </a:solidFill>
              <a:effectLst/>
              <a:latin typeface="微软雅黑" panose="020B0503020204020204" pitchFamily="34" charset="-122"/>
              <a:ea typeface="微软雅黑" panose="020B0503020204020204" pitchFamily="34" charset="-122"/>
            </a:endParaRP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Slot4</a:t>
            </a:r>
            <a:r>
              <a:rPr lang="zh-CN" altLang="en-US" sz="1700" dirty="0">
                <a:solidFill>
                  <a:srgbClr val="24292E"/>
                </a:solidFill>
                <a:latin typeface="微软雅黑" panose="020B0503020204020204" pitchFamily="34" charset="-122"/>
                <a:ea typeface="微软雅黑" panose="020B0503020204020204" pitchFamily="34" charset="-122"/>
              </a:rPr>
              <a:t>：左叶子节点，</a:t>
            </a:r>
            <a:r>
              <a:rPr lang="en-US" altLang="zh-CN" sz="1700" b="0" i="0" dirty="0">
                <a:solidFill>
                  <a:srgbClr val="24292E"/>
                </a:solidFill>
                <a:effectLst/>
                <a:latin typeface="微软雅黑" panose="020B0503020204020204" pitchFamily="34" charset="-122"/>
                <a:ea typeface="微软雅黑" panose="020B0503020204020204" pitchFamily="34" charset="-122"/>
              </a:rPr>
              <a:t>C</a:t>
            </a:r>
            <a:r>
              <a:rPr lang="zh-CN" altLang="en-US" sz="1700" b="0" i="0" dirty="0">
                <a:solidFill>
                  <a:srgbClr val="24292E"/>
                </a:solidFill>
                <a:effectLst/>
                <a:latin typeface="微软雅黑" panose="020B0503020204020204" pitchFamily="34" charset="-122"/>
                <a:ea typeface="微软雅黑" panose="020B0503020204020204" pitchFamily="34" charset="-122"/>
              </a:rPr>
              <a:t>成功</a:t>
            </a:r>
            <a:r>
              <a:rPr lang="en-US" altLang="zh-CN" sz="1700" b="0" i="0" dirty="0">
                <a:solidFill>
                  <a:srgbClr val="24292E"/>
                </a:solidFill>
                <a:effectLst/>
                <a:latin typeface="微软雅黑" panose="020B0503020204020204" pitchFamily="34" charset="-122"/>
                <a:ea typeface="微软雅黑" panose="020B0503020204020204" pitchFamily="34" charset="-122"/>
              </a:rPr>
              <a:t>; </a:t>
            </a:r>
          </a:p>
          <a:p>
            <a:pPr marL="285750" indent="-285750" algn="l">
              <a:lnSpc>
                <a:spcPct val="125000"/>
              </a:lnSpc>
              <a:buFont typeface="Arial" panose="020B0604020202020204" pitchFamily="34" charset="0"/>
              <a:buChar char="•"/>
            </a:pPr>
            <a:r>
              <a:rPr lang="en-US" altLang="zh-CN" sz="1700" b="0" i="0" dirty="0">
                <a:solidFill>
                  <a:srgbClr val="24292E"/>
                </a:solidFill>
                <a:effectLst/>
                <a:latin typeface="微软雅黑" panose="020B0503020204020204" pitchFamily="34" charset="-122"/>
                <a:ea typeface="微软雅黑" panose="020B0503020204020204" pitchFamily="34" charset="-122"/>
              </a:rPr>
              <a:t>Slot5</a:t>
            </a:r>
            <a:r>
              <a:rPr lang="zh-CN" altLang="en-US" sz="1700" b="0" i="0" dirty="0">
                <a:solidFill>
                  <a:srgbClr val="24292E"/>
                </a:solidFill>
                <a:effectLst/>
                <a:latin typeface="微软雅黑" panose="020B0503020204020204" pitchFamily="34" charset="-122"/>
                <a:ea typeface="微软雅黑" panose="020B0503020204020204" pitchFamily="34" charset="-122"/>
              </a:rPr>
              <a:t>：</a:t>
            </a:r>
            <a:r>
              <a:rPr lang="zh-CN" altLang="en-US" sz="1700" dirty="0">
                <a:solidFill>
                  <a:srgbClr val="24292E"/>
                </a:solidFill>
                <a:latin typeface="微软雅黑" panose="020B0503020204020204" pitchFamily="34" charset="-122"/>
                <a:ea typeface="微软雅黑" panose="020B0503020204020204" pitchFamily="34" charset="-122"/>
              </a:rPr>
              <a:t>右叶子节点，</a:t>
            </a:r>
            <a:r>
              <a:rPr lang="en-US" altLang="zh-CN" sz="1700" b="0" i="0" dirty="0">
                <a:solidFill>
                  <a:srgbClr val="24292E"/>
                </a:solidFill>
                <a:effectLst/>
                <a:latin typeface="微软雅黑" panose="020B0503020204020204" pitchFamily="34" charset="-122"/>
                <a:ea typeface="微软雅黑" panose="020B0503020204020204" pitchFamily="34" charset="-122"/>
              </a:rPr>
              <a:t>D</a:t>
            </a:r>
            <a:r>
              <a:rPr lang="zh-CN" altLang="en-US" sz="1700" b="0" i="0" dirty="0">
                <a:solidFill>
                  <a:srgbClr val="24292E"/>
                </a:solidFill>
                <a:effectLst/>
                <a:latin typeface="微软雅黑" panose="020B0503020204020204" pitchFamily="34" charset="-122"/>
                <a:ea typeface="微软雅黑" panose="020B0503020204020204" pitchFamily="34" charset="-122"/>
              </a:rPr>
              <a:t>成功</a:t>
            </a:r>
            <a:r>
              <a:rPr lang="en-US" altLang="zh-CN" sz="1700" b="0" i="0" dirty="0">
                <a:solidFill>
                  <a:srgbClr val="24292E"/>
                </a:solidFill>
                <a:effectLst/>
                <a:latin typeface="微软雅黑" panose="020B0503020204020204" pitchFamily="34" charset="-122"/>
                <a:ea typeface="微软雅黑" panose="020B0503020204020204" pitchFamily="34" charset="-122"/>
              </a:rPr>
              <a:t>;  </a:t>
            </a:r>
            <a:endParaRPr lang="zh-CN" altLang="en-US"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7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idx="1"/>
          </p:nvPr>
        </p:nvSpPr>
        <p:spPr>
          <a:xfrm>
            <a:off x="1995980" y="1617607"/>
            <a:ext cx="8850696" cy="2791482"/>
          </a:xfrm>
        </p:spPr>
        <p:txBody>
          <a:bodyPr>
            <a:normAutofit lnSpcReduction="10000"/>
          </a:bodyPr>
          <a:lstStyle/>
          <a:p>
            <a:pPr lvl="1">
              <a:lnSpc>
                <a:spcPct val="100000"/>
              </a:lnSpc>
              <a:spcBef>
                <a:spcPts val="1800"/>
              </a:spcBef>
            </a:pPr>
            <a:r>
              <a:rPr lang="en-US" altLang="zh-CN" dirty="0">
                <a:ea typeface="宋体" panose="02010600030101010101" pitchFamily="2" charset="-122"/>
              </a:rPr>
              <a:t>ALOHA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CSMA (Carrier Sense Multiple Access)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载波监听多路访问</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Collision-free protocols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无冲突协议</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Limited-contention protocols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有限竞争协议</a:t>
            </a:r>
            <a:endParaRPr lang="en-US" altLang="zh-CN" dirty="0">
              <a:ea typeface="宋体" panose="02010600030101010101" pitchFamily="2" charset="-122"/>
            </a:endParaRPr>
          </a:p>
          <a:p>
            <a:pPr lvl="1">
              <a:lnSpc>
                <a:spcPct val="100000"/>
              </a:lnSpc>
              <a:spcBef>
                <a:spcPts val="1800"/>
              </a:spcBef>
            </a:pPr>
            <a:r>
              <a:rPr lang="en-US" altLang="zh-CN" b="1" dirty="0">
                <a:ea typeface="宋体" panose="02010600030101010101" pitchFamily="2" charset="-122"/>
              </a:rPr>
              <a:t>Wireless LAN protocols </a:t>
            </a:r>
            <a:r>
              <a:rPr lang="en-US" altLang="zh-CN" b="1" dirty="0">
                <a:solidFill>
                  <a:srgbClr val="0000FF"/>
                </a:solidFill>
                <a:ea typeface="宋体" panose="02010600030101010101" pitchFamily="2" charset="-122"/>
              </a:rPr>
              <a:t>»</a:t>
            </a:r>
            <a:endParaRPr lang="en-US" altLang="zh-CN" b="1" dirty="0">
              <a:ea typeface="宋体" panose="02010600030101010101" pitchFamily="2" charset="-122"/>
            </a:endParaRPr>
          </a:p>
          <a:p>
            <a:pPr>
              <a:lnSpc>
                <a:spcPct val="100000"/>
              </a:lnSpc>
              <a:spcBef>
                <a:spcPts val="1800"/>
              </a:spcBef>
            </a:pPr>
            <a:endParaRPr lang="en-US" altLang="zh-CN" dirty="0">
              <a:ea typeface="宋体" panose="02010600030101010101" pitchFamily="2" charset="-122"/>
            </a:endParaRPr>
          </a:p>
        </p:txBody>
      </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61901D1B-3412-4220-91EF-D9304366A6E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Multiple Access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182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268">
                                            <p:txEl>
                                              <p:pRg st="0" end="0"/>
                                            </p:txEl>
                                          </p:spTgt>
                                        </p:tgtEl>
                                        <p:attrNameLst>
                                          <p:attrName>style.color</p:attrName>
                                        </p:attrNameLst>
                                      </p:cBhvr>
                                      <p:to>
                                        <a:srgbClr val="0000FF"/>
                                      </p:to>
                                    </p:animClr>
                                    <p:animClr clrSpc="rgb" dir="cw">
                                      <p:cBhvr>
                                        <p:cTn id="7" dur="500" fill="hold"/>
                                        <p:tgtEl>
                                          <p:spTgt spid="11268">
                                            <p:txEl>
                                              <p:pRg st="0" end="0"/>
                                            </p:txEl>
                                          </p:spTgt>
                                        </p:tgtEl>
                                        <p:attrNameLst>
                                          <p:attrName>fillcolor</p:attrName>
                                        </p:attrNameLst>
                                      </p:cBhvr>
                                      <p:to>
                                        <a:srgbClr val="0000FF"/>
                                      </p:to>
                                    </p:animClr>
                                    <p:set>
                                      <p:cBhvr>
                                        <p:cTn id="8" dur="500" fill="hold"/>
                                        <p:tgtEl>
                                          <p:spTgt spid="11268">
                                            <p:txEl>
                                              <p:pRg st="0" end="0"/>
                                            </p:txEl>
                                          </p:spTgt>
                                        </p:tgtEl>
                                        <p:attrNameLst>
                                          <p:attrName>fill.type</p:attrName>
                                        </p:attrNameLst>
                                      </p:cBhvr>
                                      <p:to>
                                        <p:strVal val="solid"/>
                                      </p:to>
                                    </p:set>
                                    <p:set>
                                      <p:cBhvr>
                                        <p:cTn id="9" dur="500" fill="hold"/>
                                        <p:tgtEl>
                                          <p:spTgt spid="11268">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p:cNvSpPr>
            <a:spLocks noGrp="1" noChangeArrowheads="1"/>
          </p:cNvSpPr>
          <p:nvPr>
            <p:ph idx="1"/>
          </p:nvPr>
        </p:nvSpPr>
        <p:spPr>
          <a:xfrm>
            <a:off x="1619986" y="1526448"/>
            <a:ext cx="9261138" cy="2863867"/>
          </a:xfrm>
        </p:spPr>
        <p:txBody>
          <a:bodyPr/>
          <a:lstStyle/>
          <a:p>
            <a:r>
              <a:rPr lang="en-US" altLang="zh-CN" dirty="0">
                <a:ea typeface="宋体" panose="02010600030101010101" pitchFamily="2" charset="-122"/>
              </a:rPr>
              <a:t>Wireless has complications compared to wired.</a:t>
            </a:r>
          </a:p>
          <a:p>
            <a:r>
              <a:rPr lang="en-US" altLang="zh-CN" dirty="0">
                <a:ea typeface="宋体" panose="02010600030101010101" pitchFamily="2" charset="-122"/>
              </a:rPr>
              <a:t>Nodes may have different coverage regions</a:t>
            </a:r>
          </a:p>
          <a:p>
            <a:pPr lvl="1"/>
            <a:r>
              <a:rPr lang="en-US" altLang="zh-CN" dirty="0">
                <a:ea typeface="宋体" panose="02010600030101010101" pitchFamily="2" charset="-122"/>
              </a:rPr>
              <a:t>Leads to </a:t>
            </a:r>
            <a:r>
              <a:rPr lang="en-US" altLang="zh-CN" u="sng" dirty="0">
                <a:ea typeface="宋体" panose="02010600030101010101" pitchFamily="2" charset="-122"/>
              </a:rPr>
              <a:t>hidden</a:t>
            </a:r>
            <a:r>
              <a:rPr lang="en-US" altLang="zh-CN" dirty="0">
                <a:ea typeface="宋体" panose="02010600030101010101" pitchFamily="2" charset="-122"/>
              </a:rPr>
              <a:t> and </a:t>
            </a:r>
            <a:r>
              <a:rPr lang="en-US" altLang="zh-CN" u="sng" dirty="0">
                <a:ea typeface="宋体" panose="02010600030101010101" pitchFamily="2" charset="-122"/>
              </a:rPr>
              <a:t>exposed</a:t>
            </a:r>
            <a:r>
              <a:rPr lang="en-US" altLang="zh-CN" dirty="0">
                <a:ea typeface="宋体" panose="02010600030101010101" pitchFamily="2" charset="-122"/>
              </a:rPr>
              <a:t> terminals</a:t>
            </a:r>
          </a:p>
          <a:p>
            <a:r>
              <a:rPr lang="en-US" altLang="zh-CN" dirty="0">
                <a:ea typeface="宋体" panose="02010600030101010101" pitchFamily="2" charset="-122"/>
              </a:rPr>
              <a:t>Nodes can’t detect collisions, i.e., sense while sending</a:t>
            </a:r>
          </a:p>
          <a:p>
            <a:pPr lvl="1"/>
            <a:r>
              <a:rPr lang="en-US" altLang="zh-CN" dirty="0">
                <a:ea typeface="宋体" panose="02010600030101010101" pitchFamily="2" charset="-122"/>
              </a:rPr>
              <a:t>Makes collisions expensive and to be avoided</a:t>
            </a:r>
          </a:p>
          <a:p>
            <a:endParaRPr lang="en-US" altLang="zh-CN" dirty="0">
              <a:ea typeface="宋体" panose="02010600030101010101" pitchFamily="2" charset="-122"/>
            </a:endParaRPr>
          </a:p>
        </p:txBody>
      </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6672AD07-D53A-4CE6-A997-0530396E0C1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Wireless LAN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Content Placeholder 8"/>
          <p:cNvSpPr>
            <a:spLocks noGrp="1"/>
          </p:cNvSpPr>
          <p:nvPr>
            <p:ph idx="1"/>
          </p:nvPr>
        </p:nvSpPr>
        <p:spPr>
          <a:xfrm>
            <a:off x="887868" y="1283205"/>
            <a:ext cx="10725373" cy="2116211"/>
          </a:xfrm>
        </p:spPr>
        <p:txBody>
          <a:bodyPr/>
          <a:lstStyle/>
          <a:p>
            <a:r>
              <a:rPr lang="en-US" altLang="zh-CN" u="sng" dirty="0">
                <a:ea typeface="宋体" panose="02010600030101010101" pitchFamily="2" charset="-122"/>
              </a:rPr>
              <a:t>Hidden terminals</a:t>
            </a:r>
            <a:r>
              <a:rPr lang="en-US" altLang="zh-CN" dirty="0">
                <a:ea typeface="宋体" panose="02010600030101010101" pitchFamily="2" charset="-122"/>
              </a:rPr>
              <a:t> are senders that cannot sense each other but nonetheless collide at intended receiver</a:t>
            </a:r>
          </a:p>
          <a:p>
            <a:pPr lvl="1"/>
            <a:r>
              <a:rPr lang="en-US" altLang="zh-CN" dirty="0">
                <a:ea typeface="宋体" panose="02010600030101010101" pitchFamily="2" charset="-122"/>
              </a:rPr>
              <a:t>Want to prevent; loss of efficiency</a:t>
            </a:r>
          </a:p>
          <a:p>
            <a:pPr lvl="1"/>
            <a:r>
              <a:rPr lang="en-US" altLang="zh-CN" dirty="0">
                <a:ea typeface="宋体" panose="02010600030101010101" pitchFamily="2" charset="-122"/>
              </a:rPr>
              <a:t>A and C are hidden terminals when sending to B</a:t>
            </a:r>
          </a:p>
        </p:txBody>
      </p:sp>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t="6880" b="19786"/>
          <a:stretch>
            <a:fillRect/>
          </a:stretch>
        </p:blipFill>
        <p:spPr bwMode="auto">
          <a:xfrm>
            <a:off x="3077135" y="3501838"/>
            <a:ext cx="57150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F1E67E07-47C8-46B7-B28B-8A4141B3403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Hidden terminals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D38B2E65-A793-4716-8215-3F50C345BE80}"/>
              </a:ext>
            </a:extLst>
          </p:cNvPr>
          <p:cNvSpPr/>
          <p:nvPr/>
        </p:nvSpPr>
        <p:spPr>
          <a:xfrm>
            <a:off x="3077135" y="3371476"/>
            <a:ext cx="2140324" cy="2372061"/>
          </a:xfrm>
          <a:prstGeom prst="ellipse">
            <a:avLst/>
          </a:prstGeom>
          <a:solidFill>
            <a:srgbClr val="4472C4">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00B53C81-747E-40A3-8841-71B44A39F443}"/>
              </a:ext>
            </a:extLst>
          </p:cNvPr>
          <p:cNvSpPr/>
          <p:nvPr/>
        </p:nvSpPr>
        <p:spPr>
          <a:xfrm>
            <a:off x="5840361" y="3356162"/>
            <a:ext cx="2055751" cy="2372061"/>
          </a:xfrm>
          <a:prstGeom prst="ellipse">
            <a:avLst/>
          </a:prstGeom>
          <a:solidFill>
            <a:schemeClr val="accent2">
              <a:alpha val="3098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Grp="1" noChangeArrowheads="1"/>
          </p:cNvSpPr>
          <p:nvPr>
            <p:ph idx="1"/>
          </p:nvPr>
        </p:nvSpPr>
        <p:spPr>
          <a:xfrm>
            <a:off x="1258644" y="1234797"/>
            <a:ext cx="10321963" cy="2266818"/>
          </a:xfrm>
        </p:spPr>
        <p:txBody>
          <a:bodyPr/>
          <a:lstStyle/>
          <a:p>
            <a:r>
              <a:rPr lang="en-US" altLang="zh-CN" u="sng" dirty="0">
                <a:ea typeface="宋体" panose="02010600030101010101" pitchFamily="2" charset="-122"/>
              </a:rPr>
              <a:t>Exposed terminals</a:t>
            </a:r>
            <a:r>
              <a:rPr lang="en-US" altLang="zh-CN" dirty="0">
                <a:ea typeface="宋体" panose="02010600030101010101" pitchFamily="2" charset="-122"/>
              </a:rPr>
              <a:t> are senders who can sense each other but still transmit safely (to different receivers) </a:t>
            </a:r>
          </a:p>
          <a:p>
            <a:pPr lvl="1"/>
            <a:r>
              <a:rPr lang="en-US" altLang="zh-CN" dirty="0">
                <a:ea typeface="宋体" panose="02010600030101010101" pitchFamily="2" charset="-122"/>
              </a:rPr>
              <a:t>Desirably concurrency; improves performance</a:t>
            </a:r>
          </a:p>
          <a:p>
            <a:pPr lvl="1"/>
            <a:r>
              <a:rPr lang="en-US" altLang="zh-CN" dirty="0">
                <a:ea typeface="宋体" panose="02010600030101010101" pitchFamily="2" charset="-122"/>
              </a:rPr>
              <a:t>B </a:t>
            </a:r>
            <a:r>
              <a:rPr lang="en-US" altLang="zh-CN" dirty="0">
                <a:ea typeface="宋体" panose="02010600030101010101" pitchFamily="2" charset="-122"/>
                <a:sym typeface="Wingdings" panose="05000000000000000000" pitchFamily="2" charset="2"/>
              </a:rPr>
              <a:t> A </a:t>
            </a:r>
            <a:r>
              <a:rPr lang="en-US" altLang="zh-CN" dirty="0">
                <a:ea typeface="宋体" panose="02010600030101010101" pitchFamily="2" charset="-122"/>
              </a:rPr>
              <a:t>and C </a:t>
            </a:r>
            <a:r>
              <a:rPr lang="en-US" altLang="zh-CN" dirty="0">
                <a:ea typeface="宋体" panose="02010600030101010101" pitchFamily="2" charset="-122"/>
                <a:sym typeface="Wingdings" panose="05000000000000000000" pitchFamily="2" charset="2"/>
              </a:rPr>
              <a:t> D </a:t>
            </a:r>
            <a:r>
              <a:rPr lang="en-US" altLang="zh-CN" dirty="0">
                <a:ea typeface="宋体" panose="02010600030101010101" pitchFamily="2" charset="-122"/>
              </a:rPr>
              <a:t>are exposed terminals</a:t>
            </a:r>
          </a:p>
        </p:txBody>
      </p:sp>
      <p:pic>
        <p:nvPicPr>
          <p:cNvPr id="27653" name="Picture 5"/>
          <p:cNvPicPr>
            <a:picLocks noChangeAspect="1" noChangeArrowheads="1"/>
          </p:cNvPicPr>
          <p:nvPr/>
        </p:nvPicPr>
        <p:blipFill>
          <a:blip r:embed="rId3">
            <a:extLst>
              <a:ext uri="{28A0092B-C50C-407E-A947-70E740481C1C}">
                <a14:useLocalDpi xmlns:a14="http://schemas.microsoft.com/office/drawing/2010/main" val="0"/>
              </a:ext>
            </a:extLst>
          </a:blip>
          <a:srcRect t="8247" b="17772"/>
          <a:stretch>
            <a:fillRect/>
          </a:stretch>
        </p:blipFill>
        <p:spPr bwMode="auto">
          <a:xfrm>
            <a:off x="3276600" y="3362325"/>
            <a:ext cx="56388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6614F3B4-9955-4E1D-A3F1-97808D46EA3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Exposed terminals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1E944552-9365-4CFB-ADD1-20A5AD6ABE41}"/>
              </a:ext>
            </a:extLst>
          </p:cNvPr>
          <p:cNvSpPr/>
          <p:nvPr/>
        </p:nvSpPr>
        <p:spPr>
          <a:xfrm>
            <a:off x="3630705" y="3371476"/>
            <a:ext cx="3291841" cy="2372061"/>
          </a:xfrm>
          <a:prstGeom prst="ellipse">
            <a:avLst/>
          </a:prstGeom>
          <a:solidFill>
            <a:srgbClr val="4472C4">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B28544E2-D7F0-44B6-9971-7479B70F226D}"/>
              </a:ext>
            </a:extLst>
          </p:cNvPr>
          <p:cNvSpPr/>
          <p:nvPr/>
        </p:nvSpPr>
        <p:spPr>
          <a:xfrm>
            <a:off x="5093745" y="3356162"/>
            <a:ext cx="3368767" cy="2372061"/>
          </a:xfrm>
          <a:prstGeom prst="ellipse">
            <a:avLst/>
          </a:prstGeom>
          <a:solidFill>
            <a:schemeClr val="accent2">
              <a:alpha val="3098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idx="1"/>
          </p:nvPr>
        </p:nvSpPr>
        <p:spPr>
          <a:xfrm>
            <a:off x="438635" y="1074340"/>
            <a:ext cx="11472162" cy="1334295"/>
          </a:xfrm>
        </p:spPr>
        <p:txBody>
          <a:bodyPr>
            <a:normAutofit/>
          </a:bodyPr>
          <a:lstStyle/>
          <a:p>
            <a:r>
              <a:rPr lang="en-US" altLang="zh-CN" dirty="0">
                <a:ea typeface="宋体" panose="02010600030101010101" pitchFamily="2" charset="-122"/>
              </a:rPr>
              <a:t>MACA protocol grants access for A to send to B:</a:t>
            </a:r>
          </a:p>
          <a:p>
            <a:pPr lvl="1"/>
            <a:r>
              <a:rPr lang="en-US" altLang="zh-CN" dirty="0">
                <a:ea typeface="宋体" panose="02010600030101010101" pitchFamily="2" charset="-122"/>
              </a:rPr>
              <a:t>A sends RTS(Request to Send) to B [left]; B replies with CTS (Clear to Send) [right] </a:t>
            </a:r>
          </a:p>
          <a:p>
            <a:pPr lvl="1"/>
            <a:r>
              <a:rPr lang="en-US" altLang="zh-CN" dirty="0">
                <a:ea typeface="宋体" panose="02010600030101010101" pitchFamily="2" charset="-122"/>
              </a:rPr>
              <a:t>A can send with exposed but no hidden terminals</a:t>
            </a:r>
          </a:p>
        </p:txBody>
      </p:sp>
      <p:pic>
        <p:nvPicPr>
          <p:cNvPr id="28677" name="Picture 2"/>
          <p:cNvPicPr>
            <a:picLocks noChangeAspect="1" noChangeArrowheads="1"/>
          </p:cNvPicPr>
          <p:nvPr/>
        </p:nvPicPr>
        <p:blipFill>
          <a:blip r:embed="rId3">
            <a:extLst>
              <a:ext uri="{28A0092B-C50C-407E-A947-70E740481C1C}">
                <a14:useLocalDpi xmlns:a14="http://schemas.microsoft.com/office/drawing/2010/main" val="0"/>
              </a:ext>
            </a:extLst>
          </a:blip>
          <a:srcRect b="10049"/>
          <a:stretch>
            <a:fillRect/>
          </a:stretch>
        </p:blipFill>
        <p:spPr bwMode="auto">
          <a:xfrm>
            <a:off x="0" y="2483911"/>
            <a:ext cx="7054445" cy="28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Box 8"/>
          <p:cNvSpPr txBox="1">
            <a:spLocks noChangeArrowheads="1"/>
          </p:cNvSpPr>
          <p:nvPr/>
        </p:nvSpPr>
        <p:spPr bwMode="auto">
          <a:xfrm>
            <a:off x="324475" y="5419060"/>
            <a:ext cx="31300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lvl="1">
              <a:spcBef>
                <a:spcPct val="0"/>
              </a:spcBef>
              <a:buClrTx/>
              <a:buNone/>
            </a:pPr>
            <a:r>
              <a:rPr lang="en-US" altLang="zh-CN" sz="1600" dirty="0">
                <a:ea typeface="宋体" panose="02010600030101010101" pitchFamily="2" charset="-122"/>
              </a:rPr>
              <a:t>A sends RTS to B; </a:t>
            </a:r>
          </a:p>
          <a:p>
            <a:pPr marL="0" lvl="1">
              <a:spcBef>
                <a:spcPct val="0"/>
              </a:spcBef>
              <a:buClrTx/>
              <a:buNone/>
            </a:pPr>
            <a:r>
              <a:rPr lang="en-US" altLang="zh-CN" sz="1600" dirty="0">
                <a:ea typeface="宋体" panose="02010600030101010101" pitchFamily="2" charset="-122"/>
              </a:rPr>
              <a:t>C and E hear and defer for CTS</a:t>
            </a:r>
          </a:p>
          <a:p>
            <a:pPr eaLnBrk="1" hangingPunct="1">
              <a:spcBef>
                <a:spcPct val="0"/>
              </a:spcBef>
              <a:buClrTx/>
              <a:buFontTx/>
              <a:buNone/>
            </a:pPr>
            <a:endParaRPr lang="en-US" altLang="zh-CN" sz="1600" dirty="0">
              <a:ea typeface="宋体" panose="02010600030101010101" pitchFamily="2" charset="-122"/>
            </a:endParaRPr>
          </a:p>
        </p:txBody>
      </p:sp>
      <p:sp>
        <p:nvSpPr>
          <p:cNvPr id="28679" name="TextBox 9"/>
          <p:cNvSpPr txBox="1">
            <a:spLocks noChangeArrowheads="1"/>
          </p:cNvSpPr>
          <p:nvPr/>
        </p:nvSpPr>
        <p:spPr bwMode="auto">
          <a:xfrm>
            <a:off x="4122937" y="5401704"/>
            <a:ext cx="31300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marL="0" lvl="1">
              <a:spcBef>
                <a:spcPct val="0"/>
              </a:spcBef>
              <a:buClrTx/>
              <a:buNone/>
            </a:pPr>
            <a:r>
              <a:rPr lang="en-US" altLang="zh-CN" sz="1600" dirty="0">
                <a:ea typeface="宋体" panose="02010600030101010101" pitchFamily="2" charset="-122"/>
              </a:rPr>
              <a:t>B replies with CTS;</a:t>
            </a:r>
          </a:p>
          <a:p>
            <a:pPr marL="0" lvl="1">
              <a:spcBef>
                <a:spcPct val="0"/>
              </a:spcBef>
              <a:buClrTx/>
              <a:buNone/>
            </a:pPr>
            <a:r>
              <a:rPr lang="en-US" altLang="zh-CN" sz="1600" dirty="0">
                <a:ea typeface="宋体" panose="02010600030101010101" pitchFamily="2" charset="-122"/>
              </a:rPr>
              <a:t>D and E hear and defer for data</a:t>
            </a:r>
          </a:p>
          <a:p>
            <a:pPr eaLnBrk="1" hangingPunct="1">
              <a:spcBef>
                <a:spcPct val="0"/>
              </a:spcBef>
              <a:buClrTx/>
              <a:buFontTx/>
              <a:buNone/>
            </a:pPr>
            <a:endParaRPr lang="en-US" altLang="zh-CN" sz="1600" dirty="0">
              <a:ea typeface="宋体" panose="02010600030101010101" pitchFamily="2" charset="-122"/>
            </a:endParaRPr>
          </a:p>
        </p:txBody>
      </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0E04AC7A-7247-41FE-B6F8-41CFEC9A9B0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MACA</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Multiple Access with Collision Avoidance </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557DF14-4264-42AF-A3CE-A42CFA088A78}"/>
              </a:ext>
            </a:extLst>
          </p:cNvPr>
          <p:cNvSpPr txBox="1"/>
          <p:nvPr/>
        </p:nvSpPr>
        <p:spPr>
          <a:xfrm>
            <a:off x="7486885" y="2324634"/>
            <a:ext cx="4423912" cy="3970318"/>
          </a:xfrm>
          <a:prstGeom prst="rect">
            <a:avLst/>
          </a:prstGeom>
          <a:noFill/>
        </p:spPr>
        <p:txBody>
          <a:bodyPr wrap="square">
            <a:spAutoFit/>
          </a:bodyPr>
          <a:lstStyle/>
          <a:p>
            <a:pPr algn="l"/>
            <a:r>
              <a:rPr lang="en-US" altLang="zh-CN" b="0" i="0" dirty="0">
                <a:solidFill>
                  <a:srgbClr val="4D4D4D"/>
                </a:solidFill>
                <a:effectLst/>
                <a:latin typeface="微软雅黑" panose="020B0503020204020204" pitchFamily="34" charset="-122"/>
                <a:ea typeface="微软雅黑" panose="020B0503020204020204" pitchFamily="34" charset="-122"/>
              </a:rPr>
              <a:t>【</a:t>
            </a:r>
            <a:r>
              <a:rPr lang="zh-CN" altLang="en-US" b="1" i="0" dirty="0">
                <a:solidFill>
                  <a:srgbClr val="4D4D4D"/>
                </a:solidFill>
                <a:effectLst/>
                <a:latin typeface="微软雅黑" panose="020B0503020204020204" pitchFamily="34" charset="-122"/>
                <a:ea typeface="微软雅黑" panose="020B0503020204020204" pitchFamily="34" charset="-122"/>
              </a:rPr>
              <a:t>基本思想</a:t>
            </a:r>
            <a:r>
              <a:rPr lang="en-US" altLang="zh-CN" b="0" i="0" dirty="0">
                <a:solidFill>
                  <a:srgbClr val="4D4D4D"/>
                </a:solidFill>
                <a:effectLst/>
                <a:latin typeface="微软雅黑" panose="020B0503020204020204" pitchFamily="34" charset="-122"/>
                <a:ea typeface="微软雅黑" panose="020B0503020204020204" pitchFamily="34" charset="-122"/>
              </a:rPr>
              <a:t>】</a:t>
            </a:r>
            <a:endParaRPr lang="en-US" altLang="zh-CN" dirty="0">
              <a:solidFill>
                <a:srgbClr val="4D4D4D"/>
              </a:solidFill>
              <a:latin typeface="微软雅黑" panose="020B0503020204020204" pitchFamily="34" charset="-122"/>
              <a:ea typeface="微软雅黑" panose="020B0503020204020204" pitchFamily="34" charset="-122"/>
            </a:endParaRPr>
          </a:p>
          <a:p>
            <a:pPr algn="l"/>
            <a:r>
              <a:rPr lang="zh-CN" altLang="en-US" b="0" i="0" dirty="0">
                <a:solidFill>
                  <a:srgbClr val="4D4D4D"/>
                </a:solidFill>
                <a:effectLst/>
                <a:latin typeface="微软雅黑" panose="020B0503020204020204" pitchFamily="34" charset="-122"/>
                <a:ea typeface="微软雅黑" panose="020B0503020204020204" pitchFamily="34" charset="-122"/>
              </a:rPr>
              <a:t>发送站点刺激接收站点发送应答</a:t>
            </a:r>
            <a:r>
              <a:rPr lang="zh-CN" altLang="en-US" b="1" i="0" dirty="0">
                <a:solidFill>
                  <a:srgbClr val="4D4D4D"/>
                </a:solidFill>
                <a:effectLst/>
                <a:latin typeface="微软雅黑" panose="020B0503020204020204" pitchFamily="34" charset="-122"/>
                <a:ea typeface="微软雅黑" panose="020B0503020204020204" pitchFamily="34" charset="-122"/>
              </a:rPr>
              <a:t>短</a:t>
            </a:r>
            <a:r>
              <a:rPr lang="zh-CN" altLang="en-US" b="0" i="0" dirty="0">
                <a:solidFill>
                  <a:srgbClr val="4D4D4D"/>
                </a:solidFill>
                <a:effectLst/>
                <a:latin typeface="微软雅黑" panose="020B0503020204020204" pitchFamily="34" charset="-122"/>
                <a:ea typeface="微软雅黑" panose="020B0503020204020204" pitchFamily="34" charset="-122"/>
              </a:rPr>
              <a:t>帧，从而使得接收站点周围的站点监听到该帧，并在一定时间内避免发送数据。</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pPr algn="l"/>
            <a:r>
              <a:rPr lang="zh-CN" altLang="en-US" b="0" i="0" dirty="0">
                <a:solidFill>
                  <a:srgbClr val="4D4D4D"/>
                </a:solidFill>
                <a:effectLst/>
                <a:latin typeface="微软雅黑" panose="020B0503020204020204" pitchFamily="34" charset="-122"/>
                <a:ea typeface="微软雅黑" panose="020B0503020204020204" pitchFamily="34" charset="-122"/>
              </a:rPr>
              <a:t>而非采用载道监听机制。</a:t>
            </a:r>
          </a:p>
          <a:p>
            <a:pPr algn="l"/>
            <a:r>
              <a:rPr lang="en-US" altLang="zh-CN" b="1" i="0" dirty="0">
                <a:solidFill>
                  <a:srgbClr val="4D4D4D"/>
                </a:solidFill>
                <a:effectLst/>
                <a:latin typeface="微软雅黑" panose="020B0503020204020204" pitchFamily="34" charset="-122"/>
                <a:ea typeface="微软雅黑" panose="020B0503020204020204" pitchFamily="34" charset="-122"/>
              </a:rPr>
              <a:t>【</a:t>
            </a:r>
            <a:r>
              <a:rPr lang="zh-CN" altLang="en-US" b="1" i="0" dirty="0">
                <a:solidFill>
                  <a:srgbClr val="4D4D4D"/>
                </a:solidFill>
                <a:effectLst/>
                <a:latin typeface="微软雅黑" panose="020B0503020204020204" pitchFamily="34" charset="-122"/>
                <a:ea typeface="微软雅黑" panose="020B0503020204020204" pitchFamily="34" charset="-122"/>
              </a:rPr>
              <a:t>基本过程</a:t>
            </a:r>
            <a:r>
              <a:rPr lang="en-US" altLang="zh-CN" b="1" i="0" dirty="0">
                <a:solidFill>
                  <a:srgbClr val="4D4D4D"/>
                </a:solidFill>
                <a:effectLst/>
                <a:latin typeface="微软雅黑" panose="020B0503020204020204" pitchFamily="34" charset="-122"/>
                <a:ea typeface="微软雅黑" panose="020B0503020204020204" pitchFamily="34" charset="-122"/>
              </a:rPr>
              <a:t>】</a:t>
            </a:r>
            <a:endParaRPr lang="zh-CN" altLang="en-US" b="1" i="0" dirty="0">
              <a:solidFill>
                <a:srgbClr val="4D4D4D"/>
              </a:solidFill>
              <a:effectLst/>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dirty="0">
                <a:solidFill>
                  <a:srgbClr val="24292E"/>
                </a:solidFill>
                <a:latin typeface="微软雅黑" panose="020B0503020204020204" pitchFamily="34" charset="-122"/>
                <a:ea typeface="微软雅黑" panose="020B0503020204020204" pitchFamily="34" charset="-122"/>
              </a:rPr>
              <a:t>如图，</a:t>
            </a:r>
            <a:r>
              <a:rPr lang="en-US" altLang="zh-CN" b="0" i="0" dirty="0">
                <a:solidFill>
                  <a:srgbClr val="24292E"/>
                </a:solidFill>
                <a:effectLst/>
                <a:latin typeface="微软雅黑" panose="020B0503020204020204" pitchFamily="34" charset="-122"/>
                <a:ea typeface="微软雅黑" panose="020B0503020204020204" pitchFamily="34" charset="-122"/>
              </a:rPr>
              <a:t>A</a:t>
            </a:r>
            <a:r>
              <a:rPr lang="zh-CN" altLang="en-US" b="0" i="0" dirty="0">
                <a:solidFill>
                  <a:srgbClr val="24292E"/>
                </a:solidFill>
                <a:effectLst/>
                <a:latin typeface="微软雅黑" panose="020B0503020204020204" pitchFamily="34" charset="-122"/>
                <a:ea typeface="微软雅黑" panose="020B0503020204020204" pitchFamily="34" charset="-122"/>
              </a:rPr>
              <a:t>向</a:t>
            </a:r>
            <a:r>
              <a:rPr lang="en-US" altLang="zh-CN" b="0" i="0" dirty="0">
                <a:solidFill>
                  <a:srgbClr val="24292E"/>
                </a:solidFill>
                <a:effectLst/>
                <a:latin typeface="微软雅黑" panose="020B0503020204020204" pitchFamily="34" charset="-122"/>
                <a:ea typeface="微软雅黑" panose="020B0503020204020204" pitchFamily="34" charset="-122"/>
              </a:rPr>
              <a:t>B</a:t>
            </a:r>
            <a:r>
              <a:rPr lang="zh-CN" altLang="en-US" b="0" i="0" dirty="0">
                <a:solidFill>
                  <a:srgbClr val="24292E"/>
                </a:solidFill>
                <a:effectLst/>
                <a:latin typeface="微软雅黑" panose="020B0503020204020204" pitchFamily="34" charset="-122"/>
                <a:ea typeface="微软雅黑" panose="020B0503020204020204" pitchFamily="34" charset="-122"/>
              </a:rPr>
              <a:t>发送</a:t>
            </a:r>
            <a:r>
              <a:rPr lang="en-US" altLang="zh-CN" b="0" i="0" dirty="0">
                <a:solidFill>
                  <a:srgbClr val="24292E"/>
                </a:solidFill>
                <a:effectLst/>
                <a:latin typeface="微软雅黑" panose="020B0503020204020204" pitchFamily="34" charset="-122"/>
                <a:ea typeface="微软雅黑" panose="020B0503020204020204" pitchFamily="34" charset="-122"/>
              </a:rPr>
              <a:t>RTS</a:t>
            </a:r>
            <a:r>
              <a:rPr lang="zh-CN" altLang="en-US" b="0" i="0" dirty="0">
                <a:solidFill>
                  <a:srgbClr val="24292E"/>
                </a:solidFill>
                <a:effectLst/>
                <a:latin typeface="微软雅黑" panose="020B0503020204020204" pitchFamily="34" charset="-122"/>
                <a:ea typeface="微软雅黑" panose="020B0503020204020204" pitchFamily="34" charset="-122"/>
              </a:rPr>
              <a:t>（</a:t>
            </a:r>
            <a:r>
              <a:rPr lang="en-US" altLang="zh-CN" b="0" i="0" dirty="0">
                <a:solidFill>
                  <a:srgbClr val="24292E"/>
                </a:solidFill>
                <a:effectLst/>
                <a:latin typeface="微软雅黑" panose="020B0503020204020204" pitchFamily="34" charset="-122"/>
                <a:ea typeface="微软雅黑" panose="020B0503020204020204" pitchFamily="34" charset="-122"/>
              </a:rPr>
              <a:t>Request To Send</a:t>
            </a:r>
            <a:r>
              <a:rPr lang="zh-CN" altLang="en-US" b="0" i="0" dirty="0">
                <a:solidFill>
                  <a:srgbClr val="24292E"/>
                </a:solidFill>
                <a:effectLst/>
                <a:latin typeface="微软雅黑" panose="020B0503020204020204" pitchFamily="34" charset="-122"/>
                <a:ea typeface="微软雅黑" panose="020B0503020204020204" pitchFamily="34" charset="-122"/>
              </a:rPr>
              <a:t>）帧，</a:t>
            </a:r>
            <a:r>
              <a:rPr lang="en-US" altLang="zh-CN" b="0" i="0" dirty="0">
                <a:solidFill>
                  <a:srgbClr val="24292E"/>
                </a:solidFill>
                <a:effectLst/>
                <a:latin typeface="微软雅黑" panose="020B0503020204020204" pitchFamily="34" charset="-122"/>
                <a:ea typeface="微软雅黑" panose="020B0503020204020204" pitchFamily="34" charset="-122"/>
              </a:rPr>
              <a:t>A</a:t>
            </a:r>
            <a:r>
              <a:rPr lang="zh-CN" altLang="en-US" b="0" i="0" dirty="0">
                <a:solidFill>
                  <a:srgbClr val="24292E"/>
                </a:solidFill>
                <a:effectLst/>
                <a:latin typeface="微软雅黑" panose="020B0503020204020204" pitchFamily="34" charset="-122"/>
                <a:ea typeface="微软雅黑" panose="020B0503020204020204" pitchFamily="34" charset="-122"/>
              </a:rPr>
              <a:t>周围的站点在一定时间内不发送数据，以保证</a:t>
            </a:r>
            <a:r>
              <a:rPr lang="en-US" altLang="zh-CN" b="0" i="0" dirty="0">
                <a:solidFill>
                  <a:srgbClr val="24292E"/>
                </a:solidFill>
                <a:effectLst/>
                <a:latin typeface="微软雅黑" panose="020B0503020204020204" pitchFamily="34" charset="-122"/>
                <a:ea typeface="微软雅黑" panose="020B0503020204020204" pitchFamily="34" charset="-122"/>
              </a:rPr>
              <a:t>CTS</a:t>
            </a:r>
            <a:r>
              <a:rPr lang="zh-CN" altLang="en-US" b="0" i="0" dirty="0">
                <a:solidFill>
                  <a:srgbClr val="24292E"/>
                </a:solidFill>
                <a:effectLst/>
                <a:latin typeface="微软雅黑" panose="020B0503020204020204" pitchFamily="34" charset="-122"/>
                <a:ea typeface="微软雅黑" panose="020B0503020204020204" pitchFamily="34" charset="-122"/>
              </a:rPr>
              <a:t>帧返回给</a:t>
            </a:r>
            <a:r>
              <a:rPr lang="en-US" altLang="zh-CN" b="0" i="0" dirty="0">
                <a:solidFill>
                  <a:srgbClr val="24292E"/>
                </a:solidFill>
                <a:effectLst/>
                <a:latin typeface="微软雅黑" panose="020B0503020204020204" pitchFamily="34" charset="-122"/>
                <a:ea typeface="微软雅黑" panose="020B0503020204020204" pitchFamily="34" charset="-122"/>
              </a:rPr>
              <a:t>A</a:t>
            </a:r>
            <a:r>
              <a:rPr lang="zh-CN" altLang="en-US" b="0" i="0" dirty="0">
                <a:solidFill>
                  <a:srgbClr val="24292E"/>
                </a:solidFill>
                <a:effectLst/>
                <a:latin typeface="微软雅黑" panose="020B0503020204020204" pitchFamily="34" charset="-122"/>
                <a:ea typeface="微软雅黑" panose="020B0503020204020204" pitchFamily="34" charset="-122"/>
              </a:rPr>
              <a:t>；</a:t>
            </a:r>
            <a:endParaRPr lang="en-US" altLang="zh-CN" b="0" i="0" dirty="0">
              <a:solidFill>
                <a:srgbClr val="24292E"/>
              </a:solidFill>
              <a:effectLst/>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en-US" altLang="zh-CN" b="0" i="0" dirty="0">
                <a:solidFill>
                  <a:srgbClr val="24292E"/>
                </a:solidFill>
                <a:effectLst/>
                <a:latin typeface="微软雅黑" panose="020B0503020204020204" pitchFamily="34" charset="-122"/>
                <a:ea typeface="微软雅黑" panose="020B0503020204020204" pitchFamily="34" charset="-122"/>
              </a:rPr>
              <a:t>B</a:t>
            </a:r>
            <a:r>
              <a:rPr lang="zh-CN" altLang="en-US" b="0" i="0" dirty="0">
                <a:solidFill>
                  <a:srgbClr val="24292E"/>
                </a:solidFill>
                <a:effectLst/>
                <a:latin typeface="微软雅黑" panose="020B0503020204020204" pitchFamily="34" charset="-122"/>
                <a:ea typeface="微软雅黑" panose="020B0503020204020204" pitchFamily="34" charset="-122"/>
              </a:rPr>
              <a:t>向</a:t>
            </a:r>
            <a:r>
              <a:rPr lang="en-US" altLang="zh-CN" b="0" i="0" dirty="0">
                <a:solidFill>
                  <a:srgbClr val="24292E"/>
                </a:solidFill>
                <a:effectLst/>
                <a:latin typeface="微软雅黑" panose="020B0503020204020204" pitchFamily="34" charset="-122"/>
                <a:ea typeface="微软雅黑" panose="020B0503020204020204" pitchFamily="34" charset="-122"/>
              </a:rPr>
              <a:t>A</a:t>
            </a:r>
            <a:r>
              <a:rPr lang="zh-CN" altLang="en-US" b="0" i="0" dirty="0">
                <a:solidFill>
                  <a:srgbClr val="24292E"/>
                </a:solidFill>
                <a:effectLst/>
                <a:latin typeface="微软雅黑" panose="020B0503020204020204" pitchFamily="34" charset="-122"/>
                <a:ea typeface="微软雅黑" panose="020B0503020204020204" pitchFamily="34" charset="-122"/>
              </a:rPr>
              <a:t>回答</a:t>
            </a:r>
            <a:r>
              <a:rPr lang="en-US" altLang="zh-CN" b="0" i="0" dirty="0">
                <a:solidFill>
                  <a:srgbClr val="24292E"/>
                </a:solidFill>
                <a:effectLst/>
                <a:latin typeface="微软雅黑" panose="020B0503020204020204" pitchFamily="34" charset="-122"/>
                <a:ea typeface="微软雅黑" panose="020B0503020204020204" pitchFamily="34" charset="-122"/>
              </a:rPr>
              <a:t>CTS</a:t>
            </a:r>
            <a:r>
              <a:rPr lang="zh-CN" altLang="en-US" b="0" i="0" dirty="0">
                <a:solidFill>
                  <a:srgbClr val="24292E"/>
                </a:solidFill>
                <a:effectLst/>
                <a:latin typeface="微软雅黑" panose="020B0503020204020204" pitchFamily="34" charset="-122"/>
                <a:ea typeface="微软雅黑" panose="020B0503020204020204" pitchFamily="34" charset="-122"/>
              </a:rPr>
              <a:t>（</a:t>
            </a:r>
            <a:r>
              <a:rPr lang="en-US" altLang="zh-CN" b="0" i="0" dirty="0">
                <a:solidFill>
                  <a:srgbClr val="24292E"/>
                </a:solidFill>
                <a:effectLst/>
                <a:latin typeface="微软雅黑" panose="020B0503020204020204" pitchFamily="34" charset="-122"/>
                <a:ea typeface="微软雅黑" panose="020B0503020204020204" pitchFamily="34" charset="-122"/>
              </a:rPr>
              <a:t>Clear To Send</a:t>
            </a:r>
            <a:r>
              <a:rPr lang="zh-CN" altLang="en-US" b="0" i="0" dirty="0">
                <a:solidFill>
                  <a:srgbClr val="24292E"/>
                </a:solidFill>
                <a:effectLst/>
                <a:latin typeface="微软雅黑" panose="020B0503020204020204" pitchFamily="34" charset="-122"/>
                <a:ea typeface="微软雅黑" panose="020B0503020204020204" pitchFamily="34" charset="-122"/>
              </a:rPr>
              <a:t>）帧，</a:t>
            </a:r>
            <a:r>
              <a:rPr lang="en-US" altLang="zh-CN" b="0" i="0" dirty="0">
                <a:solidFill>
                  <a:srgbClr val="24292E"/>
                </a:solidFill>
                <a:effectLst/>
                <a:latin typeface="微软雅黑" panose="020B0503020204020204" pitchFamily="34" charset="-122"/>
                <a:ea typeface="微软雅黑" panose="020B0503020204020204" pitchFamily="34" charset="-122"/>
              </a:rPr>
              <a:t>B</a:t>
            </a:r>
            <a:r>
              <a:rPr lang="zh-CN" altLang="en-US" b="0" i="0" dirty="0">
                <a:solidFill>
                  <a:srgbClr val="24292E"/>
                </a:solidFill>
                <a:effectLst/>
                <a:latin typeface="微软雅黑" panose="020B0503020204020204" pitchFamily="34" charset="-122"/>
                <a:ea typeface="微软雅黑" panose="020B0503020204020204" pitchFamily="34" charset="-122"/>
              </a:rPr>
              <a:t>周围的站点在一定时间内不发送数据，以保证</a:t>
            </a:r>
            <a:r>
              <a:rPr lang="en-US" altLang="zh-CN" b="0" i="0" dirty="0">
                <a:solidFill>
                  <a:srgbClr val="24292E"/>
                </a:solidFill>
                <a:effectLst/>
                <a:latin typeface="微软雅黑" panose="020B0503020204020204" pitchFamily="34" charset="-122"/>
                <a:ea typeface="微软雅黑" panose="020B0503020204020204" pitchFamily="34" charset="-122"/>
              </a:rPr>
              <a:t>A</a:t>
            </a:r>
            <a:r>
              <a:rPr lang="zh-CN" altLang="en-US" b="0" i="0" dirty="0">
                <a:solidFill>
                  <a:srgbClr val="24292E"/>
                </a:solidFill>
                <a:effectLst/>
                <a:latin typeface="微软雅黑" panose="020B0503020204020204" pitchFamily="34" charset="-122"/>
                <a:ea typeface="微软雅黑" panose="020B0503020204020204" pitchFamily="34" charset="-122"/>
              </a:rPr>
              <a:t>发送完数据；</a:t>
            </a:r>
            <a:endParaRPr lang="en-US" altLang="zh-CN" b="0" i="0" dirty="0">
              <a:solidFill>
                <a:srgbClr val="24292E"/>
              </a:solidFill>
              <a:effectLst/>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en-US" altLang="zh-CN" b="0" i="0" dirty="0">
                <a:solidFill>
                  <a:srgbClr val="24292E"/>
                </a:solidFill>
                <a:effectLst/>
                <a:latin typeface="微软雅黑" panose="020B0503020204020204" pitchFamily="34" charset="-122"/>
                <a:ea typeface="微软雅黑" panose="020B0503020204020204" pitchFamily="34" charset="-122"/>
              </a:rPr>
              <a:t>A</a:t>
            </a:r>
            <a:r>
              <a:rPr lang="zh-CN" altLang="en-US" b="0" i="0" dirty="0">
                <a:solidFill>
                  <a:srgbClr val="24292E"/>
                </a:solidFill>
                <a:effectLst/>
                <a:latin typeface="微软雅黑" panose="020B0503020204020204" pitchFamily="34" charset="-122"/>
                <a:ea typeface="微软雅黑" panose="020B0503020204020204" pitchFamily="34" charset="-122"/>
              </a:rPr>
              <a:t>开始发送 </a:t>
            </a:r>
            <a:r>
              <a:rPr lang="en-US" altLang="zh-CN" b="0" i="0" dirty="0">
                <a:solidFill>
                  <a:srgbClr val="24292E"/>
                </a:solidFill>
                <a:effectLst/>
                <a:latin typeface="微软雅黑" panose="020B0503020204020204" pitchFamily="34" charset="-122"/>
                <a:ea typeface="微软雅黑" panose="020B0503020204020204" pitchFamily="34" charset="-122"/>
              </a:rPr>
              <a:t>–</a:t>
            </a:r>
            <a:r>
              <a:rPr lang="zh-CN" altLang="en-US" b="0" i="0" dirty="0">
                <a:solidFill>
                  <a:srgbClr val="24292E"/>
                </a:solidFill>
                <a:effectLst/>
                <a:latin typeface="微软雅黑" panose="020B0503020204020204" pitchFamily="34" charset="-122"/>
                <a:ea typeface="微软雅黑" panose="020B0503020204020204" pitchFamily="34" charset="-122"/>
              </a:rPr>
              <a:t>若发生冲突</a:t>
            </a:r>
            <a:r>
              <a:rPr lang="en-US" altLang="zh-CN" b="0" i="0" dirty="0">
                <a:solidFill>
                  <a:srgbClr val="24292E"/>
                </a:solidFill>
                <a:effectLst/>
                <a:latin typeface="微软雅黑" panose="020B0503020204020204" pitchFamily="34" charset="-122"/>
                <a:ea typeface="微软雅黑" panose="020B0503020204020204" pitchFamily="34" charset="-122"/>
              </a:rPr>
              <a:t>(</a:t>
            </a:r>
            <a:r>
              <a:rPr lang="zh-CN" altLang="en-US" b="0" i="0" dirty="0">
                <a:solidFill>
                  <a:srgbClr val="24292E"/>
                </a:solidFill>
                <a:effectLst/>
                <a:latin typeface="微软雅黑" panose="020B0503020204020204" pitchFamily="34" charset="-122"/>
                <a:ea typeface="微软雅黑" panose="020B0503020204020204" pitchFamily="34" charset="-122"/>
              </a:rPr>
              <a:t>两站点同时发送</a:t>
            </a:r>
            <a:r>
              <a:rPr lang="en-US" altLang="zh-CN" b="0" i="0" dirty="0">
                <a:solidFill>
                  <a:srgbClr val="24292E"/>
                </a:solidFill>
                <a:effectLst/>
                <a:latin typeface="微软雅黑" panose="020B0503020204020204" pitchFamily="34" charset="-122"/>
                <a:ea typeface="微软雅黑" panose="020B0503020204020204" pitchFamily="34" charset="-122"/>
              </a:rPr>
              <a:t>RTS)</a:t>
            </a:r>
            <a:r>
              <a:rPr lang="zh-CN" altLang="en-US" b="0" i="0" dirty="0">
                <a:solidFill>
                  <a:srgbClr val="24292E"/>
                </a:solidFill>
                <a:effectLst/>
                <a:latin typeface="微软雅黑" panose="020B0503020204020204" pitchFamily="34" charset="-122"/>
                <a:ea typeface="微软雅黑" panose="020B0503020204020204" pitchFamily="34" charset="-122"/>
              </a:rPr>
              <a:t>，则等待随机时间，再重试。</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D742504B-275E-457F-B2A6-6C4DF2A4497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Chapter 4</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Medium Access Control Sublayer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1" name="Subtitle 2">
            <a:extLst>
              <a:ext uri="{FF2B5EF4-FFF2-40B4-BE49-F238E27FC236}">
                <a16:creationId xmlns:a16="http://schemas.microsoft.com/office/drawing/2014/main" id="{55B12CBA-E70C-4DC2-A8D8-81B57F479A13}"/>
              </a:ext>
            </a:extLst>
          </p:cNvPr>
          <p:cNvSpPr txBox="1">
            <a:spLocks/>
          </p:cNvSpPr>
          <p:nvPr/>
        </p:nvSpPr>
        <p:spPr>
          <a:xfrm>
            <a:off x="2562860" y="1568057"/>
            <a:ext cx="6686550" cy="3501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defRPr/>
            </a:pPr>
            <a:r>
              <a:rPr lang="en-US" dirty="0"/>
              <a:t>Channel Allocation Problem</a:t>
            </a:r>
          </a:p>
          <a:p>
            <a:pPr lvl="1">
              <a:defRPr/>
            </a:pPr>
            <a:r>
              <a:rPr lang="en-US" dirty="0"/>
              <a:t>Multiple Access Protocols</a:t>
            </a:r>
          </a:p>
          <a:p>
            <a:pPr lvl="1">
              <a:defRPr/>
            </a:pPr>
            <a:r>
              <a:rPr lang="en-US" b="1" dirty="0">
                <a:solidFill>
                  <a:srgbClr val="C00000"/>
                </a:solidFill>
              </a:rPr>
              <a:t>Ethernet</a:t>
            </a:r>
          </a:p>
          <a:p>
            <a:pPr lvl="1">
              <a:defRPr/>
            </a:pPr>
            <a:r>
              <a:rPr lang="en-US" dirty="0"/>
              <a:t>Wireless LANs</a:t>
            </a:r>
          </a:p>
          <a:p>
            <a:pPr lvl="1">
              <a:defRPr/>
            </a:pPr>
            <a:r>
              <a:rPr lang="en-US" dirty="0"/>
              <a:t>Broadband Wireless</a:t>
            </a:r>
          </a:p>
          <a:p>
            <a:pPr lvl="1">
              <a:defRPr/>
            </a:pPr>
            <a:r>
              <a:rPr lang="en-US" dirty="0"/>
              <a:t>Bluetooth</a:t>
            </a:r>
          </a:p>
          <a:p>
            <a:pPr lvl="1">
              <a:defRPr/>
            </a:pPr>
            <a:r>
              <a:rPr lang="en-US" dirty="0"/>
              <a:t>RFID</a:t>
            </a:r>
          </a:p>
          <a:p>
            <a:pPr lvl="1">
              <a:defRPr/>
            </a:pPr>
            <a:r>
              <a:rPr lang="en-US" dirty="0"/>
              <a:t>Data Link Layer Switching</a:t>
            </a:r>
          </a:p>
        </p:txBody>
      </p:sp>
    </p:spTree>
    <p:extLst>
      <p:ext uri="{BB962C8B-B14F-4D97-AF65-F5344CB8AC3E}">
        <p14:creationId xmlns:p14="http://schemas.microsoft.com/office/powerpoint/2010/main" val="523144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838200" y="1611312"/>
            <a:ext cx="10515600" cy="3452495"/>
          </a:xfrm>
        </p:spPr>
        <p:txBody>
          <a:bodyPr/>
          <a:lstStyle/>
          <a:p>
            <a:r>
              <a:rPr lang="en-US" altLang="zh-CN" dirty="0">
                <a:ea typeface="宋体" panose="02010600030101010101" pitchFamily="2" charset="-122"/>
              </a:rPr>
              <a:t>For fixed channel and traffic from N users</a:t>
            </a:r>
          </a:p>
          <a:p>
            <a:pPr lvl="1"/>
            <a:r>
              <a:rPr lang="en-US" altLang="zh-CN" dirty="0">
                <a:ea typeface="宋体" panose="02010600030101010101" pitchFamily="2" charset="-122"/>
              </a:rPr>
              <a:t>Divide up bandwidth using FDM, TDM, CDMA, etc. </a:t>
            </a:r>
          </a:p>
          <a:p>
            <a:pPr lvl="1"/>
            <a:r>
              <a:rPr lang="en-US" altLang="zh-CN" dirty="0">
                <a:ea typeface="宋体" panose="02010600030101010101" pitchFamily="2" charset="-122"/>
              </a:rPr>
              <a:t>This is a static allocation, e.g., FM radio</a:t>
            </a:r>
          </a:p>
          <a:p>
            <a:r>
              <a:rPr lang="en-US" altLang="zh-CN" dirty="0">
                <a:ea typeface="宋体" panose="02010600030101010101" pitchFamily="2" charset="-122"/>
              </a:rPr>
              <a:t>This static allocation performs poorly for </a:t>
            </a:r>
            <a:r>
              <a:rPr lang="en-US" altLang="zh-CN" dirty="0" err="1">
                <a:ea typeface="宋体" panose="02010600030101010101" pitchFamily="2" charset="-122"/>
              </a:rPr>
              <a:t>bursty</a:t>
            </a:r>
            <a:r>
              <a:rPr lang="en-US" altLang="zh-CN" dirty="0">
                <a:ea typeface="宋体" panose="02010600030101010101" pitchFamily="2" charset="-122"/>
              </a:rPr>
              <a:t> traffic</a:t>
            </a:r>
          </a:p>
          <a:p>
            <a:pPr lvl="1"/>
            <a:r>
              <a:rPr lang="en-US" altLang="zh-CN" dirty="0">
                <a:ea typeface="宋体" panose="02010600030101010101" pitchFamily="2" charset="-122"/>
              </a:rPr>
              <a:t>Allocation to a user will sometimes go unused </a:t>
            </a:r>
          </a:p>
          <a:p>
            <a:pPr marL="0" lvl="1" indent="0">
              <a:buNone/>
            </a:pPr>
            <a:endParaRPr lang="en-US" altLang="zh-CN" dirty="0">
              <a:ea typeface="宋体" panose="02010600030101010101" pitchFamily="2" charset="-122"/>
            </a:endParaRPr>
          </a:p>
          <a:p>
            <a:pPr marL="0" lvl="1" indent="0">
              <a:buNone/>
            </a:pPr>
            <a:r>
              <a:rPr lang="en-US" altLang="zh-CN" dirty="0">
                <a:ea typeface="宋体" panose="02010600030101010101" pitchFamily="2" charset="-122"/>
              </a:rPr>
              <a:t>Dynamic allocation gives the channel to a user when they need it. </a:t>
            </a:r>
          </a:p>
          <a:p>
            <a:pPr lvl="1"/>
            <a:r>
              <a:rPr lang="en-US" altLang="zh-CN" dirty="0">
                <a:ea typeface="宋体" panose="02010600030101010101" pitchFamily="2" charset="-122"/>
              </a:rPr>
              <a:t>Potentially N times as efficient for N users.</a:t>
            </a:r>
          </a:p>
        </p:txBody>
      </p:sp>
      <p:sp>
        <p:nvSpPr>
          <p:cNvPr id="2" name="矩形 1">
            <a:extLst>
              <a:ext uri="{FF2B5EF4-FFF2-40B4-BE49-F238E27FC236}">
                <a16:creationId xmlns:a16="http://schemas.microsoft.com/office/drawing/2014/main" id="{9811892F-E0FE-4A0D-AB68-CA5E01E1A85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Channel Allocation Problem </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0838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30724" name="Rectangle 3"/>
          <p:cNvSpPr>
            <a:spLocks noGrp="1" noChangeArrowheads="1"/>
          </p:cNvSpPr>
          <p:nvPr>
            <p:ph idx="1"/>
          </p:nvPr>
        </p:nvSpPr>
        <p:spPr>
          <a:xfrm>
            <a:off x="2821999" y="1252971"/>
            <a:ext cx="7315200" cy="1474643"/>
          </a:xfrm>
        </p:spPr>
        <p:txBody>
          <a:bodyPr/>
          <a:lstStyle/>
          <a:p>
            <a:pPr lvl="1"/>
            <a:r>
              <a:rPr lang="en-US" altLang="zh-CN" dirty="0">
                <a:ea typeface="宋体" panose="02010600030101010101" pitchFamily="2" charset="-122"/>
              </a:rPr>
              <a:t>Classic Ethernet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Switched/Fast Ethernet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Gigabit/10 Gigabit Ethernet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430" y="3295571"/>
            <a:ext cx="7977187"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344185" y="5629931"/>
            <a:ext cx="1228299" cy="369332"/>
          </a:xfrm>
          <a:prstGeom prst="rect">
            <a:avLst/>
          </a:prstGeom>
          <a:noFill/>
        </p:spPr>
        <p:txBody>
          <a:bodyPr wrap="square" rtlCol="0">
            <a:spAutoFit/>
          </a:bodyPr>
          <a:lstStyle/>
          <a:p>
            <a:pPr algn="ctr"/>
            <a:r>
              <a:rPr lang="en-US" altLang="zh-CN" b="1" dirty="0">
                <a:solidFill>
                  <a:srgbClr val="0000FF"/>
                </a:solidFill>
              </a:rPr>
              <a:t>802.3</a:t>
            </a:r>
            <a:endParaRPr lang="zh-CN" altLang="en-US" b="1" dirty="0">
              <a:solidFill>
                <a:srgbClr val="0000FF"/>
              </a:solidFill>
            </a:endParaRPr>
          </a:p>
        </p:txBody>
      </p:sp>
      <p:sp>
        <p:nvSpPr>
          <p:cNvPr id="7" name="文本框 6"/>
          <p:cNvSpPr txBox="1"/>
          <p:nvPr/>
        </p:nvSpPr>
        <p:spPr>
          <a:xfrm>
            <a:off x="4475510" y="5612805"/>
            <a:ext cx="1228299" cy="369332"/>
          </a:xfrm>
          <a:prstGeom prst="rect">
            <a:avLst/>
          </a:prstGeom>
          <a:noFill/>
        </p:spPr>
        <p:txBody>
          <a:bodyPr wrap="square" rtlCol="0">
            <a:spAutoFit/>
          </a:bodyPr>
          <a:lstStyle/>
          <a:p>
            <a:pPr algn="ctr"/>
            <a:r>
              <a:rPr lang="en-US" altLang="zh-CN" b="1" dirty="0">
                <a:solidFill>
                  <a:srgbClr val="0000FF"/>
                </a:solidFill>
              </a:rPr>
              <a:t>802.3u</a:t>
            </a:r>
            <a:endParaRPr lang="zh-CN" altLang="en-US" b="1" dirty="0">
              <a:solidFill>
                <a:srgbClr val="0000FF"/>
              </a:solidFill>
            </a:endParaRPr>
          </a:p>
        </p:txBody>
      </p:sp>
      <p:sp>
        <p:nvSpPr>
          <p:cNvPr id="8" name="文本框 7"/>
          <p:cNvSpPr txBox="1"/>
          <p:nvPr/>
        </p:nvSpPr>
        <p:spPr>
          <a:xfrm>
            <a:off x="6386197" y="5595680"/>
            <a:ext cx="1228299" cy="369332"/>
          </a:xfrm>
          <a:prstGeom prst="rect">
            <a:avLst/>
          </a:prstGeom>
          <a:noFill/>
        </p:spPr>
        <p:txBody>
          <a:bodyPr wrap="square" rtlCol="0">
            <a:spAutoFit/>
          </a:bodyPr>
          <a:lstStyle/>
          <a:p>
            <a:pPr algn="ctr"/>
            <a:r>
              <a:rPr lang="en-US" altLang="zh-CN" b="1" dirty="0">
                <a:solidFill>
                  <a:srgbClr val="0000FF"/>
                </a:solidFill>
              </a:rPr>
              <a:t>802.3z</a:t>
            </a:r>
            <a:endParaRPr lang="zh-CN" altLang="en-US" b="1" dirty="0">
              <a:solidFill>
                <a:srgbClr val="0000FF"/>
              </a:solidFill>
            </a:endParaRPr>
          </a:p>
        </p:txBody>
      </p:sp>
      <p:sp>
        <p:nvSpPr>
          <p:cNvPr id="9" name="文本框 8"/>
          <p:cNvSpPr txBox="1"/>
          <p:nvPr/>
        </p:nvSpPr>
        <p:spPr>
          <a:xfrm>
            <a:off x="8487952" y="5629931"/>
            <a:ext cx="1228299" cy="369332"/>
          </a:xfrm>
          <a:prstGeom prst="rect">
            <a:avLst/>
          </a:prstGeom>
          <a:noFill/>
        </p:spPr>
        <p:txBody>
          <a:bodyPr wrap="square" rtlCol="0">
            <a:spAutoFit/>
          </a:bodyPr>
          <a:lstStyle/>
          <a:p>
            <a:pPr algn="ctr"/>
            <a:r>
              <a:rPr lang="en-US" altLang="zh-CN" b="1" dirty="0">
                <a:solidFill>
                  <a:srgbClr val="0000FF"/>
                </a:solidFill>
              </a:rPr>
              <a:t>802.3ae</a:t>
            </a:r>
            <a:endParaRPr lang="zh-CN" altLang="en-US" b="1" dirty="0">
              <a:solidFill>
                <a:srgbClr val="0000FF"/>
              </a:solidFill>
            </a:endParaRPr>
          </a:p>
        </p:txBody>
      </p:sp>
      <p:sp>
        <p:nvSpPr>
          <p:cNvPr id="3" name="矩形 2">
            <a:extLst>
              <a:ext uri="{FF2B5EF4-FFF2-40B4-BE49-F238E27FC236}">
                <a16:creationId xmlns:a16="http://schemas.microsoft.com/office/drawing/2014/main" id="{AE8E2133-D668-4844-90F6-1CE60E5A7CD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Ethernet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520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34629"/>
            <a:ext cx="10515600" cy="2138507"/>
          </a:xfrm>
        </p:spPr>
        <p:txBody>
          <a:bodyPr/>
          <a:lstStyle/>
          <a:p>
            <a:r>
              <a:rPr lang="en-US" altLang="zh-CN" dirty="0"/>
              <a:t>“Dominant” LAN technology developed in the 1970s by Robert Metcalfe and David Boggs. </a:t>
            </a:r>
          </a:p>
          <a:p>
            <a:pPr marL="800100" lvl="1" indent="-342900"/>
            <a:r>
              <a:rPr lang="en-US" altLang="zh-CN" dirty="0"/>
              <a:t>First widely used LAN technology</a:t>
            </a:r>
          </a:p>
          <a:p>
            <a:pPr marL="800100" lvl="1" indent="-342900"/>
            <a:r>
              <a:rPr lang="en-US" altLang="zh-CN" dirty="0"/>
              <a:t>Simpler, cheaper than token LANs and ATM</a:t>
            </a:r>
          </a:p>
          <a:p>
            <a:pPr marL="800100" lvl="1" indent="-342900"/>
            <a:r>
              <a:rPr lang="en-US" altLang="zh-CN" dirty="0"/>
              <a:t>Kept up with speed race: 10, 100, 1000 Mbps 10Gbps, …</a:t>
            </a:r>
          </a:p>
          <a:p>
            <a:endParaRPr lang="zh-CN" altLang="en-US" dirty="0"/>
          </a:p>
        </p:txBody>
      </p:sp>
      <p:sp>
        <p:nvSpPr>
          <p:cNvPr id="5" name="Text Box 4"/>
          <p:cNvSpPr txBox="1">
            <a:spLocks noChangeArrowheads="1"/>
          </p:cNvSpPr>
          <p:nvPr/>
        </p:nvSpPr>
        <p:spPr bwMode="auto">
          <a:xfrm>
            <a:off x="7260323" y="4587496"/>
            <a:ext cx="2996141"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latin typeface="Arial" panose="020B0604020202020204" pitchFamily="34" charset="0"/>
                <a:ea typeface="宋体" panose="02010600030101010101" pitchFamily="2" charset="-122"/>
              </a:rPr>
              <a:t>Metcalfe’s Ethernet</a:t>
            </a:r>
          </a:p>
          <a:p>
            <a:r>
              <a:rPr lang="en-US" altLang="zh-CN" sz="2400" b="1" dirty="0">
                <a:latin typeface="Arial" panose="020B0604020202020204" pitchFamily="34" charset="0"/>
                <a:ea typeface="宋体" panose="02010600030101010101" pitchFamily="2" charset="-122"/>
              </a:rPr>
              <a:t>sketch</a:t>
            </a:r>
          </a:p>
        </p:txBody>
      </p:sp>
      <p:pic>
        <p:nvPicPr>
          <p:cNvPr id="6" name="Picture 5" descr="imag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835021"/>
            <a:ext cx="4522788" cy="2424113"/>
          </a:xfrm>
          <a:prstGeom prst="rect">
            <a:avLst/>
          </a:prstGeom>
          <a:noFill/>
          <a:ln w="38100">
            <a:solidFill>
              <a:srgbClr val="FFFFCC"/>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E65ABEE-1A5A-4314-8DA5-660C4E8E33C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Ethernet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6946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31748" name="Rectangle 3"/>
          <p:cNvSpPr>
            <a:spLocks noGrp="1" noChangeArrowheads="1"/>
          </p:cNvSpPr>
          <p:nvPr>
            <p:ph idx="1"/>
          </p:nvPr>
        </p:nvSpPr>
        <p:spPr>
          <a:xfrm>
            <a:off x="1389784" y="1264374"/>
            <a:ext cx="9412431" cy="1428026"/>
          </a:xfrm>
        </p:spPr>
        <p:txBody>
          <a:bodyPr/>
          <a:lstStyle/>
          <a:p>
            <a:r>
              <a:rPr lang="en-US" altLang="zh-CN" dirty="0">
                <a:ea typeface="宋体" panose="02010600030101010101" pitchFamily="2" charset="-122"/>
              </a:rPr>
              <a:t>One shared coaxial cable to which all hosts attached</a:t>
            </a:r>
          </a:p>
          <a:p>
            <a:pPr lvl="1"/>
            <a:r>
              <a:rPr lang="en-US" altLang="zh-CN" dirty="0">
                <a:ea typeface="宋体" panose="02010600030101010101" pitchFamily="2" charset="-122"/>
              </a:rPr>
              <a:t>Up to 10 Mbps, with Manchester encoding</a:t>
            </a:r>
          </a:p>
          <a:p>
            <a:pPr lvl="1"/>
            <a:r>
              <a:rPr lang="en-US" altLang="zh-CN" dirty="0">
                <a:ea typeface="宋体" panose="02010600030101010101" pitchFamily="2" charset="-122"/>
              </a:rPr>
              <a:t>Hosts ran the classic Ethernet protocol for access</a:t>
            </a:r>
          </a:p>
        </p:txBody>
      </p:sp>
      <p:pic>
        <p:nvPicPr>
          <p:cNvPr id="3174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1" y="2958811"/>
            <a:ext cx="84486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AE80E64-3E34-4D39-8CCC-3A7612EA9EC6}"/>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Classic Ethernet – Physical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4745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6885" y="2950620"/>
            <a:ext cx="5203251" cy="137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0368" y="4545178"/>
            <a:ext cx="4076461" cy="216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184" y="3290885"/>
            <a:ext cx="2241327" cy="2508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
          <p:cNvGrpSpPr>
            <a:grpSpLocks/>
          </p:cNvGrpSpPr>
          <p:nvPr/>
        </p:nvGrpSpPr>
        <p:grpSpPr bwMode="auto">
          <a:xfrm>
            <a:off x="1430000" y="1120913"/>
            <a:ext cx="8488123" cy="1792155"/>
            <a:chOff x="40479" y="2575560"/>
            <a:chExt cx="9027321" cy="2101315"/>
          </a:xfrm>
        </p:grpSpPr>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79" y="2590799"/>
              <a:ext cx="9027321" cy="208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7"/>
            <p:cNvSpPr>
              <a:spLocks noChangeArrowheads="1"/>
            </p:cNvSpPr>
            <p:nvPr/>
          </p:nvSpPr>
          <p:spPr bwMode="auto">
            <a:xfrm>
              <a:off x="228600" y="2575560"/>
              <a:ext cx="8595360" cy="192024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
        <p:nvSpPr>
          <p:cNvPr id="12" name="矩形 11">
            <a:extLst>
              <a:ext uri="{FF2B5EF4-FFF2-40B4-BE49-F238E27FC236}">
                <a16:creationId xmlns:a16="http://schemas.microsoft.com/office/drawing/2014/main" id="{CD3095F6-ACE1-4BCE-B6B5-A4747D45E187}"/>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Classic Ethernet – Implementation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2224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3695" y="1810874"/>
            <a:ext cx="6224274" cy="163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0468" y="1176611"/>
            <a:ext cx="2634954" cy="150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2582" y="3588153"/>
            <a:ext cx="4697081" cy="2826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4738" y="4276508"/>
            <a:ext cx="2548893" cy="1449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BB448DCC-9308-4327-8581-5CB07135E0C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Classic Ethernet – 10Base5 and 10Base2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5109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546" y="1236065"/>
            <a:ext cx="4097740" cy="248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587" y="1517650"/>
            <a:ext cx="3140898" cy="1471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547" y="4039660"/>
            <a:ext cx="4449067" cy="2264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587" y="4352322"/>
            <a:ext cx="2743838" cy="1638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8F64FDD8-598F-4BB1-97B1-EA515222EF2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Classic Ethernet – 10BaseT and 10BaseF</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275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32772" name="Rectangle 3"/>
          <p:cNvSpPr>
            <a:spLocks noGrp="1" noChangeArrowheads="1"/>
          </p:cNvSpPr>
          <p:nvPr>
            <p:ph idx="1"/>
          </p:nvPr>
        </p:nvSpPr>
        <p:spPr>
          <a:xfrm>
            <a:off x="894046" y="1109133"/>
            <a:ext cx="10713018" cy="1706557"/>
          </a:xfrm>
        </p:spPr>
        <p:txBody>
          <a:bodyPr/>
          <a:lstStyle/>
          <a:p>
            <a:r>
              <a:rPr lang="fr-FR" altLang="zh-CN" dirty="0">
                <a:ea typeface="宋体" panose="02010600030101010101" pitchFamily="2" charset="-122"/>
              </a:rPr>
              <a:t>MAC </a:t>
            </a:r>
            <a:r>
              <a:rPr lang="en-US" altLang="zh-CN" dirty="0">
                <a:ea typeface="宋体" panose="02010600030101010101" pitchFamily="2" charset="-122"/>
              </a:rPr>
              <a:t>protocol</a:t>
            </a:r>
            <a:r>
              <a:rPr lang="fr-FR" altLang="zh-CN" dirty="0">
                <a:ea typeface="宋体" panose="02010600030101010101" pitchFamily="2" charset="-122"/>
              </a:rPr>
              <a:t> is 1-persistent CSMA/CD (earlier)</a:t>
            </a:r>
          </a:p>
          <a:p>
            <a:pPr lvl="1"/>
            <a:r>
              <a:rPr lang="en-US" altLang="zh-CN" dirty="0">
                <a:ea typeface="宋体" panose="02010600030101010101" pitchFamily="2" charset="-122"/>
              </a:rPr>
              <a:t>Random</a:t>
            </a:r>
            <a:r>
              <a:rPr lang="fr-FR" altLang="zh-CN" dirty="0">
                <a:ea typeface="宋体" panose="02010600030101010101" pitchFamily="2" charset="-122"/>
              </a:rPr>
              <a:t> delay (backoff) after collision is computed with BEB (Binary Exponential Backoff) </a:t>
            </a:r>
          </a:p>
          <a:p>
            <a:pPr lvl="1"/>
            <a:r>
              <a:rPr lang="fr-FR" altLang="zh-CN" dirty="0">
                <a:ea typeface="宋体" panose="02010600030101010101" pitchFamily="2" charset="-122"/>
              </a:rPr>
              <a:t>Frame format is still used with modern Ethernet.</a:t>
            </a:r>
            <a:endParaRPr lang="en-US" altLang="zh-CN" dirty="0">
              <a:ea typeface="宋体" panose="02010600030101010101" pitchFamily="2" charset="-122"/>
            </a:endParaRPr>
          </a:p>
        </p:txBody>
      </p:sp>
      <p:grpSp>
        <p:nvGrpSpPr>
          <p:cNvPr id="32773" name="Group 10"/>
          <p:cNvGrpSpPr>
            <a:grpSpLocks/>
          </p:cNvGrpSpPr>
          <p:nvPr/>
        </p:nvGrpSpPr>
        <p:grpSpPr bwMode="auto">
          <a:xfrm>
            <a:off x="1399515" y="3071668"/>
            <a:ext cx="8077200" cy="2235200"/>
            <a:chOff x="628650" y="2714626"/>
            <a:chExt cx="8077200" cy="2235172"/>
          </a:xfrm>
        </p:grpSpPr>
        <p:pic>
          <p:nvPicPr>
            <p:cNvPr id="327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2714626"/>
              <a:ext cx="7724775" cy="223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Box 8"/>
            <p:cNvSpPr txBox="1">
              <a:spLocks noChangeArrowheads="1"/>
            </p:cNvSpPr>
            <p:nvPr/>
          </p:nvSpPr>
          <p:spPr bwMode="auto">
            <a:xfrm>
              <a:off x="628650" y="3200400"/>
              <a:ext cx="1056700"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Ethernet</a:t>
              </a:r>
            </a:p>
            <a:p>
              <a:pPr algn="ctr" eaLnBrk="1" hangingPunct="1">
                <a:spcBef>
                  <a:spcPct val="0"/>
                </a:spcBef>
                <a:buClrTx/>
                <a:buFontTx/>
                <a:buNone/>
              </a:pPr>
              <a:r>
                <a:rPr lang="en-US" altLang="zh-CN" sz="1800">
                  <a:ea typeface="宋体" panose="02010600030101010101" pitchFamily="2" charset="-122"/>
                </a:rPr>
                <a:t>(DIX)</a:t>
              </a:r>
            </a:p>
          </p:txBody>
        </p:sp>
        <p:sp>
          <p:nvSpPr>
            <p:cNvPr id="32776" name="TextBox 9"/>
            <p:cNvSpPr txBox="1">
              <a:spLocks noChangeArrowheads="1"/>
            </p:cNvSpPr>
            <p:nvPr/>
          </p:nvSpPr>
          <p:spPr bwMode="auto">
            <a:xfrm>
              <a:off x="752475" y="4048125"/>
              <a:ext cx="790575"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CN" sz="1800">
                  <a:ea typeface="宋体" panose="02010600030101010101" pitchFamily="2" charset="-122"/>
                </a:rPr>
                <a:t>IEEE 802.3</a:t>
              </a:r>
            </a:p>
          </p:txBody>
        </p:sp>
      </p:grpSp>
      <p:sp>
        <p:nvSpPr>
          <p:cNvPr id="2" name="矩形 1">
            <a:extLst>
              <a:ext uri="{FF2B5EF4-FFF2-40B4-BE49-F238E27FC236}">
                <a16:creationId xmlns:a16="http://schemas.microsoft.com/office/drawing/2014/main" id="{8C2B8CF9-E5CD-4224-A964-044DA43BB6E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Classic Ethernet – MAC and Frame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67527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33796" name="Rectangle 3"/>
          <p:cNvSpPr>
            <a:spLocks noGrp="1" noChangeArrowheads="1"/>
          </p:cNvSpPr>
          <p:nvPr>
            <p:ph idx="1"/>
          </p:nvPr>
        </p:nvSpPr>
        <p:spPr>
          <a:xfrm>
            <a:off x="800585" y="1172633"/>
            <a:ext cx="10718799" cy="1380806"/>
          </a:xfrm>
        </p:spPr>
        <p:txBody>
          <a:bodyPr/>
          <a:lstStyle/>
          <a:p>
            <a:r>
              <a:rPr lang="en-US" altLang="zh-CN" dirty="0">
                <a:ea typeface="宋体" panose="02010600030101010101" pitchFamily="2" charset="-122"/>
              </a:rPr>
              <a:t>Collisions can occur and take as long as 2</a:t>
            </a:r>
            <a:r>
              <a:rPr lang="en-US" altLang="zh-CN" dirty="0">
                <a:ea typeface="宋体" panose="02010600030101010101" pitchFamily="2" charset="-122"/>
                <a:sym typeface="Symbol" panose="05050102010706020507" pitchFamily="18" charset="2"/>
              </a:rPr>
              <a:t> to detect</a:t>
            </a:r>
          </a:p>
          <a:p>
            <a:pPr lvl="1"/>
            <a:r>
              <a:rPr lang="en-US" altLang="zh-CN" dirty="0">
                <a:ea typeface="宋体" panose="02010600030101010101" pitchFamily="2" charset="-122"/>
                <a:sym typeface="Symbol" panose="05050102010706020507" pitchFamily="18" charset="2"/>
              </a:rPr>
              <a:t> is the time it takes to propagate over the Ethernet</a:t>
            </a:r>
          </a:p>
          <a:p>
            <a:pPr lvl="1"/>
            <a:r>
              <a:rPr lang="en-US" altLang="zh-CN" dirty="0">
                <a:ea typeface="宋体" panose="02010600030101010101" pitchFamily="2" charset="-122"/>
                <a:sym typeface="Symbol" panose="05050102010706020507" pitchFamily="18" charset="2"/>
              </a:rPr>
              <a:t>Leads to minimum packet size for reliable detection</a:t>
            </a:r>
            <a:endParaRPr lang="en-US" altLang="zh-CN" dirty="0">
              <a:ea typeface="宋体" panose="02010600030101010101" pitchFamily="2" charset="-122"/>
            </a:endParaRPr>
          </a:p>
        </p:txBody>
      </p:sp>
      <p:pic>
        <p:nvPicPr>
          <p:cNvPr id="33797" name="Picture 2"/>
          <p:cNvPicPr>
            <a:picLocks noChangeAspect="1" noChangeArrowheads="1"/>
          </p:cNvPicPr>
          <p:nvPr/>
        </p:nvPicPr>
        <p:blipFill>
          <a:blip r:embed="rId2">
            <a:extLst>
              <a:ext uri="{28A0092B-C50C-407E-A947-70E740481C1C}">
                <a14:useLocalDpi xmlns:a14="http://schemas.microsoft.com/office/drawing/2010/main" val="0"/>
              </a:ext>
            </a:extLst>
          </a:blip>
          <a:srcRect t="4094" b="2632"/>
          <a:stretch>
            <a:fillRect/>
          </a:stretch>
        </p:blipFill>
        <p:spPr bwMode="auto">
          <a:xfrm>
            <a:off x="1889514" y="2935657"/>
            <a:ext cx="815340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996C55F-0D13-4955-B7D4-BDA8B23CEDD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Classic Ethernet – CSMA/CD</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732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6AC9B4B-01B7-4F79-B643-B50BC044509B}"/>
              </a:ext>
            </a:extLst>
          </p:cNvPr>
          <p:cNvSpPr/>
          <p:nvPr/>
        </p:nvSpPr>
        <p:spPr>
          <a:xfrm>
            <a:off x="301659" y="276094"/>
            <a:ext cx="11716652" cy="954107"/>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CSMA/CD Time Slot---</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能够检测到冲突的时间区间</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或称为争用时隙或碰撞窗口</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E686E48-6B6D-4474-8555-2B2B7EEFB22C}"/>
              </a:ext>
            </a:extLst>
          </p:cNvPr>
          <p:cNvSpPr txBox="1"/>
          <p:nvPr/>
        </p:nvSpPr>
        <p:spPr>
          <a:xfrm flipH="1">
            <a:off x="755118" y="1463039"/>
            <a:ext cx="713821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若两站点之间传播时延为</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，则</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Time Slot = 2</a:t>
            </a:r>
            <a:endParaRPr lang="zh-CN" altLang="en-US" sz="2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6EC14F99-4F37-4AA2-92FA-41522D07A53F}"/>
              </a:ext>
            </a:extLst>
          </p:cNvPr>
          <p:cNvPicPr>
            <a:picLocks noChangeAspect="1"/>
          </p:cNvPicPr>
          <p:nvPr/>
        </p:nvPicPr>
        <p:blipFill>
          <a:blip r:embed="rId2"/>
          <a:stretch>
            <a:fillRect/>
          </a:stretch>
        </p:blipFill>
        <p:spPr>
          <a:xfrm>
            <a:off x="1232597" y="2302753"/>
            <a:ext cx="9209957" cy="4027253"/>
          </a:xfrm>
          <a:prstGeom prst="rect">
            <a:avLst/>
          </a:prstGeom>
        </p:spPr>
      </p:pic>
    </p:spTree>
    <p:extLst>
      <p:ext uri="{BB962C8B-B14F-4D97-AF65-F5344CB8AC3E}">
        <p14:creationId xmlns:p14="http://schemas.microsoft.com/office/powerpoint/2010/main" val="1835865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6AC9B4B-01B7-4F79-B643-B50BC044509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Significance of Time Slot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E686E48-6B6D-4474-8555-2B2B7EEFB22C}"/>
              </a:ext>
            </a:extLst>
          </p:cNvPr>
          <p:cNvSpPr txBox="1"/>
          <p:nvPr/>
        </p:nvSpPr>
        <p:spPr>
          <a:xfrm flipH="1">
            <a:off x="600751" y="1114977"/>
            <a:ext cx="10990497" cy="4862870"/>
          </a:xfrm>
          <a:prstGeom prst="rect">
            <a:avLst/>
          </a:prstGeom>
          <a:noFill/>
        </p:spPr>
        <p:txBody>
          <a:bodyPr wrap="square" rtlCol="0">
            <a:spAutoFit/>
          </a:bodyPr>
          <a:lstStyle/>
          <a:p>
            <a:pPr>
              <a:spcBef>
                <a:spcPts val="1200"/>
              </a:spcBef>
            </a:pPr>
            <a:r>
              <a:rPr lang="zh-CN" altLang="en-US" sz="2000" b="1" dirty="0">
                <a:latin typeface="微软雅黑" panose="020B0503020204020204" pitchFamily="34" charset="-122"/>
                <a:ea typeface="微软雅黑" panose="020B0503020204020204" pitchFamily="34" charset="-122"/>
              </a:rPr>
              <a:t>时间槽的意义</a:t>
            </a:r>
            <a:endParaRPr lang="en-US" altLang="zh-CN" sz="2000" b="1" dirty="0">
              <a:latin typeface="微软雅黑" panose="020B0503020204020204" pitchFamily="34" charset="-122"/>
              <a:ea typeface="微软雅黑" panose="020B0503020204020204" pitchFamily="34" charset="-122"/>
            </a:endParaRPr>
          </a:p>
          <a:p>
            <a:pPr marL="342900" indent="-342900">
              <a:spcBef>
                <a:spcPts val="1200"/>
              </a:spcBef>
              <a:buFont typeface="Arial" panose="020B0604020202020204" pitchFamily="34" charset="0"/>
              <a:buChar char="•"/>
            </a:pPr>
            <a:r>
              <a:rPr lang="zh-CN" altLang="en-US" sz="2000" dirty="0">
                <a:solidFill>
                  <a:srgbClr val="C00000"/>
                </a:solidFill>
                <a:latin typeface="微软雅黑" panose="020B0503020204020204" pitchFamily="34" charset="-122"/>
                <a:ea typeface="微软雅黑" panose="020B0503020204020204" pitchFamily="34" charset="-122"/>
              </a:rPr>
              <a:t>一个站点开始发送后，若在时间槽内没有检测到冲突，则本次发送不会再发生冲突；</a:t>
            </a:r>
            <a:endParaRPr lang="en-US" altLang="zh-CN" sz="2000" dirty="0">
              <a:solidFill>
                <a:srgbClr val="C00000"/>
              </a:solidFill>
              <a:latin typeface="微软雅黑" panose="020B0503020204020204" pitchFamily="34" charset="-122"/>
              <a:ea typeface="微软雅黑" panose="020B0503020204020204" pitchFamily="34" charset="-122"/>
            </a:endParaRPr>
          </a:p>
          <a:p>
            <a:pPr marL="342900" indent="-342900">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时间槽与网络跨距、传播速率有密切关系！</a:t>
            </a:r>
            <a:endParaRPr lang="en-US" altLang="zh-CN" sz="2000" dirty="0">
              <a:latin typeface="微软雅黑" panose="020B0503020204020204" pitchFamily="34" charset="-122"/>
              <a:ea typeface="微软雅黑" panose="020B0503020204020204" pitchFamily="34" charset="-122"/>
            </a:endParaRPr>
          </a:p>
          <a:p>
            <a:pPr marL="342900" indent="-342900">
              <a:spcBef>
                <a:spcPts val="12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IEEE802.3</a:t>
            </a:r>
            <a:r>
              <a:rPr lang="zh-CN" altLang="en-US" sz="2000" dirty="0">
                <a:latin typeface="微软雅黑" panose="020B0503020204020204" pitchFamily="34" charset="-122"/>
                <a:ea typeface="微软雅黑" panose="020B0503020204020204" pitchFamily="34" charset="-122"/>
              </a:rPr>
              <a:t>将时间槽取为发送</a:t>
            </a:r>
            <a:r>
              <a:rPr lang="en-US" altLang="zh-CN" sz="2000" dirty="0">
                <a:latin typeface="微软雅黑" panose="020B0503020204020204" pitchFamily="34" charset="-122"/>
                <a:ea typeface="微软雅黑" panose="020B0503020204020204" pitchFamily="34" charset="-122"/>
              </a:rPr>
              <a:t>512</a:t>
            </a:r>
            <a:r>
              <a:rPr lang="zh-CN" altLang="en-US" sz="2000" dirty="0">
                <a:latin typeface="微软雅黑" panose="020B0503020204020204" pitchFamily="34" charset="-122"/>
                <a:ea typeface="微软雅黑" panose="020B0503020204020204" pitchFamily="34" charset="-122"/>
              </a:rPr>
              <a:t>位的时间，称为</a:t>
            </a:r>
            <a:r>
              <a:rPr lang="en-US" altLang="zh-CN" sz="2000" dirty="0">
                <a:latin typeface="微软雅黑" panose="020B0503020204020204" pitchFamily="34" charset="-122"/>
                <a:ea typeface="微软雅黑" panose="020B0503020204020204" pitchFamily="34" charset="-122"/>
              </a:rPr>
              <a:t>512</a:t>
            </a:r>
            <a:r>
              <a:rPr lang="zh-CN" altLang="en-US" sz="2000" dirty="0">
                <a:latin typeface="微软雅黑" panose="020B0503020204020204" pitchFamily="34" charset="-122"/>
                <a:ea typeface="微软雅黑" panose="020B0503020204020204" pitchFamily="34" charset="-122"/>
              </a:rPr>
              <a:t>位时。</a:t>
            </a:r>
            <a:endParaRPr lang="en-US" altLang="zh-CN" sz="2000" dirty="0">
              <a:latin typeface="微软雅黑" panose="020B0503020204020204" pitchFamily="34" charset="-122"/>
              <a:ea typeface="微软雅黑" panose="020B0503020204020204" pitchFamily="34" charset="-122"/>
            </a:endParaRPr>
          </a:p>
          <a:p>
            <a:pPr marL="342900" indent="-342900">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以太网中，传输速率</a:t>
            </a:r>
            <a:r>
              <a:rPr lang="en-US" altLang="zh-CN" sz="2000" dirty="0">
                <a:latin typeface="微软雅黑" panose="020B0503020204020204" pitchFamily="34" charset="-122"/>
                <a:ea typeface="微软雅黑" panose="020B0503020204020204" pitchFamily="34" charset="-122"/>
              </a:rPr>
              <a:t>=10Mbps</a:t>
            </a:r>
            <a:r>
              <a:rPr lang="zh-CN" altLang="en-US" sz="2000" dirty="0">
                <a:latin typeface="微软雅黑" panose="020B0503020204020204" pitchFamily="34" charset="-122"/>
                <a:ea typeface="微软雅黑" panose="020B0503020204020204" pitchFamily="34" charset="-122"/>
              </a:rPr>
              <a:t>时，时间槽</a:t>
            </a:r>
            <a:r>
              <a:rPr lang="en-US" altLang="zh-CN" sz="2000" dirty="0">
                <a:latin typeface="微软雅黑" panose="020B0503020204020204" pitchFamily="34" charset="-122"/>
                <a:ea typeface="微软雅黑" panose="020B0503020204020204" pitchFamily="34" charset="-122"/>
              </a:rPr>
              <a:t>=51.2us</a:t>
            </a:r>
            <a:r>
              <a:rPr lang="zh-CN" altLang="en-US" sz="2000" dirty="0">
                <a:latin typeface="微软雅黑" panose="020B0503020204020204" pitchFamily="34" charset="-122"/>
                <a:ea typeface="微软雅黑" panose="020B0503020204020204" pitchFamily="34" charset="-122"/>
              </a:rPr>
              <a:t>；一个时间槽内可以发送</a:t>
            </a:r>
            <a:r>
              <a:rPr lang="en-US" altLang="zh-CN" sz="2000" dirty="0">
                <a:latin typeface="微软雅黑" panose="020B0503020204020204" pitchFamily="34" charset="-122"/>
                <a:ea typeface="微软雅黑" panose="020B0503020204020204" pitchFamily="34" charset="-122"/>
              </a:rPr>
              <a:t>512bits</a:t>
            </a:r>
            <a:r>
              <a:rPr lang="zh-CN" altLang="en-US" sz="2000" dirty="0">
                <a:latin typeface="微软雅黑" panose="020B0503020204020204" pitchFamily="34" charset="-122"/>
                <a:ea typeface="微软雅黑" panose="020B0503020204020204" pitchFamily="34" charset="-122"/>
              </a:rPr>
              <a:t>，即</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字节（所以也称一个时间槽长度为</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字节）</a:t>
            </a:r>
            <a:endParaRPr lang="en-US" altLang="zh-CN" sz="2000" dirty="0">
              <a:latin typeface="微软雅黑" panose="020B0503020204020204" pitchFamily="34" charset="-122"/>
              <a:ea typeface="微软雅黑" panose="020B0503020204020204" pitchFamily="34" charset="-122"/>
            </a:endParaRPr>
          </a:p>
          <a:p>
            <a:pPr>
              <a:spcBef>
                <a:spcPts val="1200"/>
              </a:spcBef>
            </a:pPr>
            <a:r>
              <a:rPr lang="zh-CN" altLang="en-US" sz="2000" b="1" dirty="0">
                <a:latin typeface="微软雅黑" panose="020B0503020204020204" pitchFamily="34" charset="-122"/>
                <a:ea typeface="微软雅黑" panose="020B0503020204020204" pitchFamily="34" charset="-122"/>
              </a:rPr>
              <a:t>由此可知：</a:t>
            </a:r>
            <a:endParaRPr lang="en-US" altLang="zh-CN" sz="2000" b="1" dirty="0">
              <a:latin typeface="微软雅黑" panose="020B0503020204020204" pitchFamily="34" charset="-122"/>
              <a:ea typeface="微软雅黑" panose="020B0503020204020204" pitchFamily="34" charset="-122"/>
            </a:endParaRPr>
          </a:p>
          <a:p>
            <a:pPr marL="342900" indent="-342900">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冲突只可能在一帧的前</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个字节内发生；</a:t>
            </a:r>
            <a:endParaRPr lang="en-US" altLang="zh-CN" sz="2000" dirty="0">
              <a:latin typeface="微软雅黑" panose="020B0503020204020204" pitchFamily="34" charset="-122"/>
              <a:ea typeface="微软雅黑" panose="020B0503020204020204" pitchFamily="34" charset="-122"/>
            </a:endParaRPr>
          </a:p>
          <a:p>
            <a:pPr marL="342900" indent="-342900">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帧长度小于</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字节时，将无法检测出冲突；</a:t>
            </a:r>
            <a:endParaRPr lang="en-US" altLang="zh-CN" sz="2000" dirty="0">
              <a:latin typeface="微软雅黑" panose="020B0503020204020204" pitchFamily="34" charset="-122"/>
              <a:ea typeface="微软雅黑" panose="020B0503020204020204" pitchFamily="34" charset="-122"/>
            </a:endParaRPr>
          </a:p>
          <a:p>
            <a:pPr marL="800100" lvl="1" indent="-342900">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所以，以太网规定，最小帧长度为</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字节。</a:t>
            </a:r>
            <a:endParaRPr lang="en-US" altLang="zh-CN" sz="2000" dirty="0">
              <a:latin typeface="微软雅黑" panose="020B0503020204020204" pitchFamily="34" charset="-122"/>
              <a:ea typeface="微软雅黑" panose="020B0503020204020204" pitchFamily="34" charset="-122"/>
            </a:endParaRPr>
          </a:p>
          <a:p>
            <a:pPr marL="342900" indent="-342900">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长度小于</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字节的帧（碎片帧，冲突碎片）都是无效帧。</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0556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804042" y="1081434"/>
            <a:ext cx="10930758" cy="1530387"/>
          </a:xfrm>
        </p:spPr>
        <p:txBody>
          <a:bodyPr/>
          <a:lstStyle/>
          <a:p>
            <a:pPr marL="457200" indent="-457200">
              <a:buFont typeface="Arial" panose="020B0604020202020204" pitchFamily="34" charset="0"/>
              <a:buChar char="•"/>
            </a:pPr>
            <a:r>
              <a:rPr lang="en-US" altLang="zh-CN" dirty="0">
                <a:ea typeface="宋体" panose="02010600030101010101" pitchFamily="2" charset="-122"/>
              </a:rPr>
              <a:t>Dynamic allocation gives the channel to a user when they need it.</a:t>
            </a:r>
          </a:p>
          <a:p>
            <a:pPr marL="457200" indent="-457200">
              <a:buFont typeface="Arial" panose="020B0604020202020204" pitchFamily="34" charset="0"/>
              <a:buChar char="•"/>
            </a:pPr>
            <a:r>
              <a:rPr lang="en-US" altLang="zh-CN" dirty="0">
                <a:ea typeface="宋体" panose="02010600030101010101" pitchFamily="2" charset="-122"/>
              </a:rPr>
              <a:t>Schemes vary with assumptions:</a:t>
            </a:r>
          </a:p>
        </p:txBody>
      </p:sp>
      <p:graphicFrame>
        <p:nvGraphicFramePr>
          <p:cNvPr id="6" name="Table 5"/>
          <p:cNvGraphicFramePr>
            <a:graphicFrameLocks noGrp="1"/>
          </p:cNvGraphicFramePr>
          <p:nvPr>
            <p:extLst>
              <p:ext uri="{D42A27DB-BD31-4B8C-83A1-F6EECF244321}">
                <p14:modId xmlns:p14="http://schemas.microsoft.com/office/powerpoint/2010/main" val="1416893298"/>
              </p:ext>
            </p:extLst>
          </p:nvPr>
        </p:nvGraphicFramePr>
        <p:xfrm>
          <a:off x="1335222" y="2196791"/>
          <a:ext cx="8298081" cy="3901344"/>
        </p:xfrm>
        <a:graphic>
          <a:graphicData uri="http://schemas.openxmlformats.org/drawingml/2006/table">
            <a:tbl>
              <a:tblPr firstRow="1" bandRow="1">
                <a:tableStyleId>{5C22544A-7EE6-4342-B048-85BDC9FD1C3A}</a:tableStyleId>
              </a:tblPr>
              <a:tblGrid>
                <a:gridCol w="3368729">
                  <a:extLst>
                    <a:ext uri="{9D8B030D-6E8A-4147-A177-3AD203B41FA5}">
                      <a16:colId xmlns:a16="http://schemas.microsoft.com/office/drawing/2014/main" val="20000"/>
                    </a:ext>
                  </a:extLst>
                </a:gridCol>
                <a:gridCol w="4929352">
                  <a:extLst>
                    <a:ext uri="{9D8B030D-6E8A-4147-A177-3AD203B41FA5}">
                      <a16:colId xmlns:a16="http://schemas.microsoft.com/office/drawing/2014/main" val="20001"/>
                    </a:ext>
                  </a:extLst>
                </a:gridCol>
              </a:tblGrid>
              <a:tr h="365726">
                <a:tc>
                  <a:txBody>
                    <a:bodyPr/>
                    <a:lstStyle/>
                    <a:p>
                      <a:r>
                        <a:rPr lang="en-US" sz="2000" b="1" dirty="0">
                          <a:solidFill>
                            <a:schemeClr val="tx1"/>
                          </a:solidFill>
                          <a:latin typeface="Arial" pitchFamily="34" charset="0"/>
                          <a:cs typeface="Arial" pitchFamily="34" charset="0"/>
                        </a:rPr>
                        <a:t>Assumption </a:t>
                      </a: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2000" b="1" dirty="0">
                          <a:solidFill>
                            <a:schemeClr val="tx1"/>
                          </a:solidFill>
                          <a:latin typeface="Arial" pitchFamily="34" charset="0"/>
                          <a:cs typeface="Arial" pitchFamily="34" charset="0"/>
                        </a:rPr>
                        <a:t>Implication</a:t>
                      </a: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506607">
                <a:tc>
                  <a:txBody>
                    <a:bodyPr/>
                    <a:lstStyle/>
                    <a:p>
                      <a:r>
                        <a:rPr lang="en-US" sz="2000" b="0" dirty="0">
                          <a:solidFill>
                            <a:schemeClr val="tx1"/>
                          </a:solidFill>
                          <a:latin typeface="Arial" pitchFamily="34" charset="0"/>
                          <a:cs typeface="Arial" pitchFamily="34" charset="0"/>
                        </a:rPr>
                        <a:t>Independent traffic</a:t>
                      </a:r>
                    </a:p>
                    <a:p>
                      <a:r>
                        <a:rPr lang="zh-CN" altLang="en-US" sz="2000" b="0" dirty="0">
                          <a:solidFill>
                            <a:schemeClr val="tx1"/>
                          </a:solidFill>
                          <a:latin typeface="Arial" pitchFamily="34" charset="0"/>
                          <a:cs typeface="Arial" pitchFamily="34" charset="0"/>
                        </a:rPr>
                        <a:t>流量独立</a:t>
                      </a:r>
                      <a:endParaRPr lang="en-US" sz="2000" b="0" dirty="0">
                        <a:solidFill>
                          <a:schemeClr val="tx1"/>
                        </a:solidFill>
                        <a:latin typeface="Arial" pitchFamily="34" charset="0"/>
                        <a:cs typeface="Arial" pitchFamily="34" charset="0"/>
                      </a:endParaRP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2000" b="0" dirty="0">
                          <a:solidFill>
                            <a:schemeClr val="tx1"/>
                          </a:solidFill>
                          <a:latin typeface="Arial" pitchFamily="34" charset="0"/>
                          <a:cs typeface="Arial" pitchFamily="34" charset="0"/>
                        </a:rPr>
                        <a:t>Often not a good model, but permits analysis</a:t>
                      </a: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370777">
                <a:tc>
                  <a:txBody>
                    <a:bodyPr/>
                    <a:lstStyle/>
                    <a:p>
                      <a:r>
                        <a:rPr lang="en-US" sz="2000" b="0" dirty="0">
                          <a:solidFill>
                            <a:schemeClr val="tx1"/>
                          </a:solidFill>
                          <a:latin typeface="Arial" pitchFamily="34" charset="0"/>
                          <a:cs typeface="Arial" pitchFamily="34" charset="0"/>
                        </a:rPr>
                        <a:t>Single channel</a:t>
                      </a:r>
                    </a:p>
                    <a:p>
                      <a:r>
                        <a:rPr lang="zh-CN" altLang="en-US" sz="2000" b="0" dirty="0">
                          <a:solidFill>
                            <a:schemeClr val="tx1"/>
                          </a:solidFill>
                          <a:latin typeface="Arial" pitchFamily="34" charset="0"/>
                          <a:cs typeface="Arial" pitchFamily="34" charset="0"/>
                        </a:rPr>
                        <a:t>单信道</a:t>
                      </a:r>
                      <a:endParaRPr lang="en-US" sz="2000" b="0" dirty="0">
                        <a:solidFill>
                          <a:schemeClr val="tx1"/>
                        </a:solidFill>
                        <a:latin typeface="Arial" pitchFamily="34" charset="0"/>
                        <a:cs typeface="Arial" pitchFamily="34" charset="0"/>
                      </a:endParaRP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2000" b="0" dirty="0">
                          <a:solidFill>
                            <a:schemeClr val="tx1"/>
                          </a:solidFill>
                          <a:latin typeface="Arial" pitchFamily="34" charset="0"/>
                          <a:cs typeface="Arial" pitchFamily="34" charset="0"/>
                        </a:rPr>
                        <a:t>No external way to coordinate senders</a:t>
                      </a: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640028">
                <a:tc>
                  <a:txBody>
                    <a:bodyPr/>
                    <a:lstStyle/>
                    <a:p>
                      <a:r>
                        <a:rPr lang="en-US" sz="2000" b="0" dirty="0">
                          <a:solidFill>
                            <a:schemeClr val="tx1"/>
                          </a:solidFill>
                          <a:latin typeface="Arial" pitchFamily="34" charset="0"/>
                          <a:cs typeface="Arial" pitchFamily="34" charset="0"/>
                        </a:rPr>
                        <a:t>Observable collisions</a:t>
                      </a:r>
                    </a:p>
                    <a:p>
                      <a:r>
                        <a:rPr lang="zh-CN" altLang="en-US" sz="2000" b="0" dirty="0">
                          <a:solidFill>
                            <a:schemeClr val="tx1"/>
                          </a:solidFill>
                          <a:latin typeface="Arial" pitchFamily="34" charset="0"/>
                          <a:cs typeface="Arial" pitchFamily="34" charset="0"/>
                        </a:rPr>
                        <a:t>冲突可观察</a:t>
                      </a:r>
                      <a:endParaRPr lang="en-US" sz="2000" b="0" dirty="0">
                        <a:solidFill>
                          <a:schemeClr val="tx1"/>
                        </a:solidFill>
                        <a:latin typeface="Arial" pitchFamily="34" charset="0"/>
                        <a:cs typeface="Arial" pitchFamily="34" charset="0"/>
                      </a:endParaRP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2000" b="0" dirty="0">
                          <a:solidFill>
                            <a:schemeClr val="tx1"/>
                          </a:solidFill>
                          <a:latin typeface="Arial" pitchFamily="34" charset="0"/>
                          <a:cs typeface="Arial" pitchFamily="34" charset="0"/>
                        </a:rPr>
                        <a:t>Needed</a:t>
                      </a:r>
                      <a:r>
                        <a:rPr lang="en-US" sz="2000" b="0" baseline="0" dirty="0">
                          <a:solidFill>
                            <a:schemeClr val="tx1"/>
                          </a:solidFill>
                          <a:latin typeface="Arial" pitchFamily="34" charset="0"/>
                          <a:cs typeface="Arial" pitchFamily="34" charset="0"/>
                        </a:rPr>
                        <a:t> for reliability; mechanisms vary</a:t>
                      </a:r>
                      <a:endParaRPr lang="en-US" sz="2000" b="0" dirty="0">
                        <a:solidFill>
                          <a:schemeClr val="tx1"/>
                        </a:solidFill>
                        <a:latin typeface="Arial" pitchFamily="34" charset="0"/>
                        <a:cs typeface="Arial" pitchFamily="34" charset="0"/>
                      </a:endParaRP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640028">
                <a:tc>
                  <a:txBody>
                    <a:bodyPr/>
                    <a:lstStyle/>
                    <a:p>
                      <a:r>
                        <a:rPr lang="en-US" sz="2000" b="0" dirty="0">
                          <a:solidFill>
                            <a:schemeClr val="tx1"/>
                          </a:solidFill>
                          <a:latin typeface="Arial" pitchFamily="34" charset="0"/>
                          <a:cs typeface="Arial" pitchFamily="34" charset="0"/>
                        </a:rPr>
                        <a:t>Continuous or slotted time</a:t>
                      </a:r>
                    </a:p>
                    <a:p>
                      <a:r>
                        <a:rPr lang="zh-CN" altLang="en-US" sz="2000" b="0" i="0" dirty="0">
                          <a:solidFill>
                            <a:srgbClr val="333333"/>
                          </a:solidFill>
                          <a:effectLst/>
                          <a:latin typeface="-apple-system"/>
                        </a:rPr>
                        <a:t>时间连续或时间分时隙</a:t>
                      </a:r>
                      <a:endParaRPr lang="en-US" sz="2000" b="0" dirty="0">
                        <a:solidFill>
                          <a:schemeClr val="tx1"/>
                        </a:solidFill>
                        <a:latin typeface="Arial" pitchFamily="34" charset="0"/>
                        <a:cs typeface="Arial" pitchFamily="34" charset="0"/>
                      </a:endParaRP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2000" b="0" dirty="0">
                          <a:solidFill>
                            <a:schemeClr val="tx1"/>
                          </a:solidFill>
                          <a:latin typeface="Arial" pitchFamily="34" charset="0"/>
                          <a:cs typeface="Arial" pitchFamily="34" charset="0"/>
                        </a:rPr>
                        <a:t>Slotting may improve performance</a:t>
                      </a: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370777">
                <a:tc>
                  <a:txBody>
                    <a:bodyPr/>
                    <a:lstStyle/>
                    <a:p>
                      <a:r>
                        <a:rPr lang="en-US" sz="2000" b="0" dirty="0">
                          <a:solidFill>
                            <a:schemeClr val="tx1"/>
                          </a:solidFill>
                          <a:latin typeface="Arial" pitchFamily="34" charset="0"/>
                          <a:cs typeface="Arial" pitchFamily="34" charset="0"/>
                        </a:rPr>
                        <a:t>Carrier  sense</a:t>
                      </a:r>
                    </a:p>
                    <a:p>
                      <a:r>
                        <a:rPr lang="zh-CN" altLang="en-US" sz="2000" b="0" dirty="0">
                          <a:solidFill>
                            <a:schemeClr val="tx1"/>
                          </a:solidFill>
                          <a:latin typeface="Arial" pitchFamily="34" charset="0"/>
                          <a:cs typeface="Arial" pitchFamily="34" charset="0"/>
                        </a:rPr>
                        <a:t>载波监听</a:t>
                      </a:r>
                      <a:endParaRPr lang="en-US" sz="2000" b="0" dirty="0">
                        <a:solidFill>
                          <a:schemeClr val="tx1"/>
                        </a:solidFill>
                        <a:latin typeface="Arial" pitchFamily="34" charset="0"/>
                        <a:cs typeface="Arial" pitchFamily="34" charset="0"/>
                      </a:endParaRP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sz="2000" b="0" dirty="0">
                          <a:solidFill>
                            <a:schemeClr val="tx1"/>
                          </a:solidFill>
                          <a:latin typeface="Arial" pitchFamily="34" charset="0"/>
                          <a:cs typeface="Arial" pitchFamily="34" charset="0"/>
                        </a:rPr>
                        <a:t>Can</a:t>
                      </a:r>
                      <a:r>
                        <a:rPr lang="en-US" sz="2000" b="0" baseline="0" dirty="0">
                          <a:solidFill>
                            <a:schemeClr val="tx1"/>
                          </a:solidFill>
                          <a:latin typeface="Arial" pitchFamily="34" charset="0"/>
                          <a:cs typeface="Arial" pitchFamily="34" charset="0"/>
                        </a:rPr>
                        <a:t> improve performance if available</a:t>
                      </a:r>
                      <a:endParaRPr lang="en-US" sz="2000" b="0" dirty="0">
                        <a:solidFill>
                          <a:schemeClr val="tx1"/>
                        </a:solidFill>
                        <a:latin typeface="Arial" pitchFamily="34" charset="0"/>
                        <a:cs typeface="Arial" pitchFamily="34" charset="0"/>
                      </a:endParaRPr>
                    </a:p>
                  </a:txBody>
                  <a:tcPr marT="45712" marB="45712">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732DFEB9-829E-45DB-9EC1-0AAAB327DD1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Assumptions for Dynamic Channel Allocation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A1C9379-260C-4CB3-A6C2-7A0B9CB1A500}"/>
              </a:ext>
            </a:extLst>
          </p:cNvPr>
          <p:cNvSpPr txBox="1"/>
          <p:nvPr/>
        </p:nvSpPr>
        <p:spPr>
          <a:xfrm>
            <a:off x="6563893" y="1661961"/>
            <a:ext cx="3534763" cy="400110"/>
          </a:xfrm>
          <a:prstGeom prst="rect">
            <a:avLst/>
          </a:prstGeom>
          <a:noFill/>
        </p:spPr>
        <p:txBody>
          <a:bodyPr wrap="square" rtlCol="0">
            <a:spAutoFit/>
          </a:bodyPr>
          <a:lstStyle/>
          <a:p>
            <a:r>
              <a:rPr lang="zh-CN" altLang="en-US" sz="2000" dirty="0"/>
              <a:t>信道分配模型的五个基本假设</a:t>
            </a:r>
          </a:p>
        </p:txBody>
      </p:sp>
      <p:sp>
        <p:nvSpPr>
          <p:cNvPr id="9" name="文本框 8">
            <a:extLst>
              <a:ext uri="{FF2B5EF4-FFF2-40B4-BE49-F238E27FC236}">
                <a16:creationId xmlns:a16="http://schemas.microsoft.com/office/drawing/2014/main" id="{24921FDE-1E4A-45F5-BD79-C5DF5A6E82C9}"/>
              </a:ext>
            </a:extLst>
          </p:cNvPr>
          <p:cNvSpPr txBox="1"/>
          <p:nvPr/>
        </p:nvSpPr>
        <p:spPr>
          <a:xfrm>
            <a:off x="9707592" y="4857484"/>
            <a:ext cx="1569660" cy="369332"/>
          </a:xfrm>
          <a:prstGeom prst="rect">
            <a:avLst/>
          </a:prstGeom>
          <a:noFill/>
        </p:spPr>
        <p:txBody>
          <a:bodyPr wrap="none" rtlCol="0">
            <a:spAutoFit/>
          </a:bodyPr>
          <a:lstStyle/>
          <a:p>
            <a:r>
              <a:rPr lang="zh-CN" altLang="en-US" dirty="0"/>
              <a:t>确定何时发送</a:t>
            </a:r>
          </a:p>
        </p:txBody>
      </p:sp>
      <p:sp>
        <p:nvSpPr>
          <p:cNvPr id="13" name="文本框 12">
            <a:extLst>
              <a:ext uri="{FF2B5EF4-FFF2-40B4-BE49-F238E27FC236}">
                <a16:creationId xmlns:a16="http://schemas.microsoft.com/office/drawing/2014/main" id="{5662743A-A39D-4C78-89A0-78D57E143F17}"/>
              </a:ext>
            </a:extLst>
          </p:cNvPr>
          <p:cNvSpPr txBox="1"/>
          <p:nvPr/>
        </p:nvSpPr>
        <p:spPr>
          <a:xfrm>
            <a:off x="9707592" y="5591900"/>
            <a:ext cx="1696529" cy="369332"/>
          </a:xfrm>
          <a:prstGeom prst="rect">
            <a:avLst/>
          </a:prstGeom>
          <a:noFill/>
        </p:spPr>
        <p:txBody>
          <a:bodyPr wrap="square">
            <a:spAutoFit/>
          </a:bodyPr>
          <a:lstStyle/>
          <a:p>
            <a:r>
              <a:rPr lang="zh-CN" altLang="en-US" b="0" i="0" dirty="0">
                <a:solidFill>
                  <a:srgbClr val="333333"/>
                </a:solidFill>
                <a:effectLst/>
                <a:latin typeface="-apple-system"/>
              </a:rPr>
              <a:t>确定能否发送</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7" name="矩形 6">
            <a:extLst>
              <a:ext uri="{FF2B5EF4-FFF2-40B4-BE49-F238E27FC236}">
                <a16:creationId xmlns:a16="http://schemas.microsoft.com/office/drawing/2014/main" id="{85D736E9-9C70-4185-B5EC-B978EAF87F83}"/>
              </a:ext>
            </a:extLst>
          </p:cNvPr>
          <p:cNvSpPr/>
          <p:nvPr/>
        </p:nvSpPr>
        <p:spPr>
          <a:xfrm>
            <a:off x="82592" y="276094"/>
            <a:ext cx="12064180"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Classic Ethernet – CSMA/CD with </a:t>
            </a:r>
            <a:r>
              <a:rPr lang="en-US" altLang="zh-CN" sz="2800" b="1" kern="0" dirty="0">
                <a:solidFill>
                  <a:srgbClr val="C00000"/>
                </a:solidFill>
                <a:latin typeface="微软雅黑" panose="020B0503020204020204" pitchFamily="34" charset="-122"/>
                <a:ea typeface="微软雅黑" panose="020B0503020204020204" pitchFamily="34" charset="-122"/>
              </a:rPr>
              <a:t>BEB</a:t>
            </a:r>
            <a:r>
              <a:rPr lang="fr-FR" altLang="zh-CN" sz="2800" b="1" kern="0" dirty="0">
                <a:solidFill>
                  <a:srgbClr val="C00000"/>
                </a:solidFill>
                <a:latin typeface="微软雅黑" panose="020B0503020204020204" pitchFamily="34" charset="-122"/>
                <a:ea typeface="微软雅黑" panose="020B0503020204020204" pitchFamily="34" charset="-122"/>
              </a:rPr>
              <a:t> (Binary Exponential Backoff)</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A2C8B966-2700-4935-98B6-7223ECFE4168}"/>
              </a:ext>
            </a:extLst>
          </p:cNvPr>
          <p:cNvGrpSpPr/>
          <p:nvPr/>
        </p:nvGrpSpPr>
        <p:grpSpPr>
          <a:xfrm>
            <a:off x="149908" y="1139825"/>
            <a:ext cx="8343900" cy="5216525"/>
            <a:chOff x="200545" y="969569"/>
            <a:chExt cx="8343900" cy="5216525"/>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45" y="969569"/>
              <a:ext cx="83439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a:extLst>
                <a:ext uri="{FF2B5EF4-FFF2-40B4-BE49-F238E27FC236}">
                  <a16:creationId xmlns:a16="http://schemas.microsoft.com/office/drawing/2014/main" id="{79D5FBB0-5D2A-4FB2-B505-C3E1C5533C37}"/>
                </a:ext>
              </a:extLst>
            </p:cNvPr>
            <p:cNvPicPr>
              <a:picLocks noChangeAspect="1"/>
            </p:cNvPicPr>
            <p:nvPr/>
          </p:nvPicPr>
          <p:blipFill>
            <a:blip r:embed="rId4"/>
            <a:stretch>
              <a:fillRect/>
            </a:stretch>
          </p:blipFill>
          <p:spPr>
            <a:xfrm>
              <a:off x="7160403" y="5593948"/>
              <a:ext cx="201073" cy="167089"/>
            </a:xfrm>
            <a:prstGeom prst="rect">
              <a:avLst/>
            </a:prstGeom>
          </p:spPr>
        </p:pic>
        <p:pic>
          <p:nvPicPr>
            <p:cNvPr id="11" name="图片 10">
              <a:extLst>
                <a:ext uri="{FF2B5EF4-FFF2-40B4-BE49-F238E27FC236}">
                  <a16:creationId xmlns:a16="http://schemas.microsoft.com/office/drawing/2014/main" id="{95BD0412-BA38-4315-8E9D-AF162D7CC485}"/>
                </a:ext>
              </a:extLst>
            </p:cNvPr>
            <p:cNvPicPr>
              <a:picLocks noChangeAspect="1"/>
            </p:cNvPicPr>
            <p:nvPr/>
          </p:nvPicPr>
          <p:blipFill>
            <a:blip r:embed="rId5"/>
            <a:stretch>
              <a:fillRect/>
            </a:stretch>
          </p:blipFill>
          <p:spPr>
            <a:xfrm>
              <a:off x="1345404" y="4388642"/>
              <a:ext cx="232571" cy="156927"/>
            </a:xfrm>
            <a:prstGeom prst="rect">
              <a:avLst/>
            </a:prstGeom>
          </p:spPr>
        </p:pic>
      </p:grpSp>
      <p:sp>
        <p:nvSpPr>
          <p:cNvPr id="14" name="文本框 13">
            <a:extLst>
              <a:ext uri="{FF2B5EF4-FFF2-40B4-BE49-F238E27FC236}">
                <a16:creationId xmlns:a16="http://schemas.microsoft.com/office/drawing/2014/main" id="{03811CA3-39F9-4891-9B2A-E619B1AA2570}"/>
              </a:ext>
            </a:extLst>
          </p:cNvPr>
          <p:cNvSpPr txBox="1"/>
          <p:nvPr/>
        </p:nvSpPr>
        <p:spPr>
          <a:xfrm>
            <a:off x="7758545" y="2052038"/>
            <a:ext cx="4094509" cy="2585323"/>
          </a:xfrm>
          <a:prstGeom prst="rect">
            <a:avLst/>
          </a:prstGeom>
          <a:noFill/>
        </p:spPr>
        <p:txBody>
          <a:bodyPr wrap="square">
            <a:spAutoFit/>
          </a:bodyPr>
          <a:lstStyle/>
          <a:p>
            <a:pPr marL="285750" indent="-285750">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sym typeface="Symbol" panose="05050102010706020507" pitchFamily="18" charset="2"/>
              </a:rPr>
              <a:t>前</a:t>
            </a:r>
            <a:r>
              <a:rPr lang="en-US" altLang="zh-CN" b="1" dirty="0">
                <a:latin typeface="微软雅黑" panose="020B0503020204020204" pitchFamily="34" charset="-122"/>
                <a:ea typeface="微软雅黑" panose="020B0503020204020204" pitchFamily="34" charset="-122"/>
                <a:sym typeface="Symbol" panose="05050102010706020507" pitchFamily="18" charset="2"/>
              </a:rPr>
              <a:t>10</a:t>
            </a:r>
            <a:r>
              <a:rPr lang="zh-CN" altLang="en-US" b="1" dirty="0">
                <a:latin typeface="微软雅黑" panose="020B0503020204020204" pitchFamily="34" charset="-122"/>
                <a:ea typeface="微软雅黑" panose="020B0503020204020204" pitchFamily="34" charset="-122"/>
                <a:sym typeface="Symbol" panose="05050102010706020507" pitchFamily="18" charset="2"/>
              </a:rPr>
              <a:t>次冲突：</a:t>
            </a:r>
            <a:r>
              <a:rPr lang="zh-CN" altLang="en-US" dirty="0">
                <a:latin typeface="微软雅黑" panose="020B0503020204020204" pitchFamily="34" charset="-122"/>
                <a:ea typeface="微软雅黑" panose="020B0503020204020204" pitchFamily="34" charset="-122"/>
                <a:sym typeface="Symbol" panose="05050102010706020507" pitchFamily="18" charset="2"/>
              </a:rPr>
              <a:t>每次冲突后，可选时间槽数量每次加倍；</a:t>
            </a:r>
            <a:endParaRPr lang="en-US" altLang="zh-CN" dirty="0">
              <a:latin typeface="微软雅黑" panose="020B0503020204020204" pitchFamily="34" charset="-122"/>
              <a:ea typeface="微软雅黑" panose="020B0503020204020204" pitchFamily="34" charset="-122"/>
              <a:sym typeface="Symbol" panose="05050102010706020507" pitchFamily="18" charset="2"/>
            </a:endParaRPr>
          </a:p>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sym typeface="Symbol" panose="05050102010706020507" pitchFamily="18" charset="2"/>
              </a:rPr>
              <a:t>后五次冲突：</a:t>
            </a:r>
            <a:r>
              <a:rPr lang="zh-CN" altLang="en-US" dirty="0">
                <a:latin typeface="微软雅黑" panose="020B0503020204020204" pitchFamily="34" charset="-122"/>
                <a:ea typeface="微软雅黑" panose="020B0503020204020204" pitchFamily="34" charset="-122"/>
                <a:sym typeface="Symbol" panose="05050102010706020507" pitchFamily="18" charset="2"/>
              </a:rPr>
              <a:t>可选时间片数量不变（</a:t>
            </a:r>
            <a:r>
              <a:rPr lang="en-US" altLang="zh-CN" dirty="0">
                <a:latin typeface="微软雅黑" panose="020B0503020204020204" pitchFamily="34" charset="-122"/>
                <a:ea typeface="微软雅黑" panose="020B0503020204020204" pitchFamily="34" charset="-122"/>
                <a:sym typeface="Symbol" panose="05050102010706020507" pitchFamily="18" charset="2"/>
              </a:rPr>
              <a:t>2</a:t>
            </a:r>
            <a:r>
              <a:rPr lang="en-US" altLang="zh-CN" baseline="30000" dirty="0">
                <a:latin typeface="微软雅黑" panose="020B0503020204020204" pitchFamily="34" charset="-122"/>
                <a:ea typeface="微软雅黑" panose="020B0503020204020204" pitchFamily="34" charset="-122"/>
                <a:sym typeface="Symbol" panose="05050102010706020507" pitchFamily="18" charset="2"/>
              </a:rPr>
              <a:t>k</a:t>
            </a:r>
            <a:r>
              <a:rPr lang="en-US" altLang="zh-CN" dirty="0">
                <a:latin typeface="微软雅黑" panose="020B0503020204020204" pitchFamily="34" charset="-122"/>
                <a:ea typeface="微软雅黑" panose="020B0503020204020204" pitchFamily="34" charset="-122"/>
                <a:sym typeface="Symbol" panose="05050102010706020507" pitchFamily="18" charset="2"/>
              </a:rPr>
              <a:t>-1=1023</a:t>
            </a:r>
            <a:r>
              <a:rPr lang="zh-CN" altLang="en-US" dirty="0">
                <a:latin typeface="微软雅黑" panose="020B0503020204020204" pitchFamily="34" charset="-122"/>
                <a:ea typeface="微软雅黑" panose="020B0503020204020204" pitchFamily="34" charset="-122"/>
                <a:sym typeface="Symbol" panose="05050102010706020507" pitchFamily="18" charset="2"/>
              </a:rPr>
              <a:t>个</a:t>
            </a:r>
            <a:r>
              <a:rPr lang="en-US" altLang="zh-CN" dirty="0">
                <a:latin typeface="微软雅黑" panose="020B0503020204020204" pitchFamily="34" charset="-122"/>
                <a:ea typeface="微软雅黑" panose="020B0503020204020204" pitchFamily="34" charset="-122"/>
                <a:sym typeface="Symbol" panose="05050102010706020507" pitchFamily="18" charset="2"/>
              </a:rPr>
              <a:t>slots</a:t>
            </a:r>
            <a:r>
              <a:rPr lang="zh-CN" altLang="en-US" dirty="0">
                <a:latin typeface="微软雅黑" panose="020B0503020204020204" pitchFamily="34" charset="-122"/>
                <a:ea typeface="微软雅黑" panose="020B0503020204020204" pitchFamily="34" charset="-122"/>
                <a:sym typeface="Symbol" panose="05050102010706020507" pitchFamily="18" charset="2"/>
              </a:rPr>
              <a:t>）。</a:t>
            </a:r>
            <a:endParaRPr lang="en-US" altLang="zh-CN" dirty="0">
              <a:latin typeface="微软雅黑" panose="020B0503020204020204" pitchFamily="34" charset="-122"/>
              <a:ea typeface="微软雅黑" panose="020B0503020204020204" pitchFamily="34" charset="-122"/>
              <a:sym typeface="Symbol" panose="05050102010706020507" pitchFamily="18" charset="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Symbol" panose="05050102010706020507" pitchFamily="18" charset="2"/>
              </a:rPr>
              <a:t>所以，也称为截断式（</a:t>
            </a:r>
            <a:r>
              <a:rPr lang="en-US" altLang="zh-CN" dirty="0">
                <a:latin typeface="微软雅黑" panose="020B0503020204020204" pitchFamily="34" charset="-122"/>
                <a:ea typeface="微软雅黑" panose="020B0503020204020204" pitchFamily="34" charset="-122"/>
                <a:sym typeface="Symbol" panose="05050102010706020507" pitchFamily="18" charset="2"/>
              </a:rPr>
              <a:t>Truncated</a:t>
            </a:r>
            <a:r>
              <a:rPr lang="zh-CN" altLang="en-US" dirty="0">
                <a:latin typeface="微软雅黑" panose="020B0503020204020204" pitchFamily="34" charset="-122"/>
                <a:ea typeface="微软雅黑" panose="020B0503020204020204" pitchFamily="34" charset="-122"/>
                <a:sym typeface="Symbol" panose="05050102010706020507" pitchFamily="18" charset="2"/>
              </a:rPr>
              <a:t>）二进制指数退避算法。</a:t>
            </a:r>
            <a:endParaRPr lang="en-US" altLang="zh-CN" dirty="0">
              <a:latin typeface="微软雅黑" panose="020B0503020204020204" pitchFamily="34" charset="-122"/>
              <a:ea typeface="微软雅黑" panose="020B0503020204020204" pitchFamily="34" charset="-122"/>
              <a:sym typeface="Symbol" panose="05050102010706020507" pitchFamily="18" charset="2"/>
            </a:endParaRPr>
          </a:p>
          <a:p>
            <a:endParaRPr lang="en-US" altLang="zh-CN" sz="1800" dirty="0">
              <a:latin typeface="微软雅黑" panose="020B0503020204020204" pitchFamily="34" charset="-122"/>
              <a:ea typeface="微软雅黑" panose="020B0503020204020204" pitchFamily="34" charset="-122"/>
              <a:sym typeface="Symbol" panose="05050102010706020507" pitchFamily="18" charset="2"/>
            </a:endParaRPr>
          </a:p>
          <a:p>
            <a:r>
              <a:rPr lang="zh-CN" altLang="en-US" sz="1800" dirty="0">
                <a:latin typeface="微软雅黑" panose="020B0503020204020204" pitchFamily="34" charset="-122"/>
                <a:ea typeface="微软雅黑" panose="020B0503020204020204" pitchFamily="34" charset="-122"/>
                <a:sym typeface="Symbol" panose="05050102010706020507" pitchFamily="18" charset="2"/>
              </a:rPr>
              <a:t>其中，时间槽</a:t>
            </a:r>
            <a:r>
              <a:rPr lang="en-US" altLang="zh-CN" sz="1800" dirty="0">
                <a:latin typeface="微软雅黑" panose="020B0503020204020204" pitchFamily="34" charset="-122"/>
                <a:ea typeface="微软雅黑" panose="020B0503020204020204" pitchFamily="34" charset="-122"/>
                <a:sym typeface="Symbol" panose="05050102010706020507" pitchFamily="18" charset="2"/>
              </a:rPr>
              <a:t>2</a:t>
            </a:r>
            <a:r>
              <a:rPr lang="zh-CN" altLang="en-US" sz="1800" dirty="0">
                <a:latin typeface="微软雅黑" panose="020B0503020204020204" pitchFamily="34" charset="-122"/>
                <a:ea typeface="微软雅黑" panose="020B0503020204020204" pitchFamily="34" charset="-122"/>
                <a:sym typeface="Symbol" panose="05050102010706020507" pitchFamily="18" charset="2"/>
              </a:rPr>
              <a:t>的长度为</a:t>
            </a:r>
            <a:r>
              <a:rPr lang="en-US" altLang="zh-CN" sz="1800" dirty="0">
                <a:latin typeface="微软雅黑" panose="020B0503020204020204" pitchFamily="34" charset="-122"/>
                <a:ea typeface="微软雅黑" panose="020B0503020204020204" pitchFamily="34" charset="-122"/>
                <a:sym typeface="Symbol" panose="05050102010706020507" pitchFamily="18" charset="2"/>
              </a:rPr>
              <a:t>512bit</a:t>
            </a:r>
            <a:r>
              <a:rPr lang="zh-CN" altLang="en-US" sz="1800" dirty="0">
                <a:latin typeface="微软雅黑" panose="020B0503020204020204" pitchFamily="34" charset="-122"/>
                <a:ea typeface="微软雅黑" panose="020B0503020204020204" pitchFamily="34" charset="-122"/>
                <a:sym typeface="Symbol" panose="05050102010706020507" pitchFamily="18" charset="2"/>
              </a:rPr>
              <a:t>的</a:t>
            </a:r>
            <a:r>
              <a:rPr lang="zh-CN" altLang="en-US" dirty="0">
                <a:latin typeface="微软雅黑" panose="020B0503020204020204" pitchFamily="34" charset="-122"/>
                <a:ea typeface="微软雅黑" panose="020B0503020204020204" pitchFamily="34" charset="-122"/>
                <a:sym typeface="Symbol" panose="05050102010706020507" pitchFamily="18" charset="2"/>
              </a:rPr>
              <a:t>时间</a:t>
            </a:r>
            <a:r>
              <a:rPr lang="zh-CN" altLang="en-US" sz="18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1800" dirty="0">
                <a:latin typeface="微软雅黑" panose="020B0503020204020204" pitchFamily="34" charset="-122"/>
                <a:ea typeface="微软雅黑" panose="020B0503020204020204" pitchFamily="34" charset="-122"/>
                <a:sym typeface="Symbol" panose="05050102010706020507" pitchFamily="18" charset="2"/>
              </a:rPr>
              <a:t>10Mbps</a:t>
            </a:r>
            <a:r>
              <a:rPr lang="zh-CN" altLang="en-US" sz="1800" dirty="0">
                <a:latin typeface="微软雅黑" panose="020B0503020204020204" pitchFamily="34" charset="-122"/>
                <a:ea typeface="微软雅黑" panose="020B0503020204020204" pitchFamily="34" charset="-122"/>
                <a:sym typeface="Symbol" panose="05050102010706020507" pitchFamily="18" charset="2"/>
              </a:rPr>
              <a:t>的以太网为</a:t>
            </a:r>
            <a:r>
              <a:rPr lang="en-US" altLang="zh-CN" sz="1800" dirty="0">
                <a:latin typeface="微软雅黑" panose="020B0503020204020204" pitchFamily="34" charset="-122"/>
                <a:ea typeface="微软雅黑" panose="020B0503020204020204" pitchFamily="34" charset="-122"/>
                <a:sym typeface="Symbol" panose="05050102010706020507" pitchFamily="18" charset="2"/>
              </a:rPr>
              <a:t>51.2us</a:t>
            </a:r>
            <a:r>
              <a:rPr lang="zh-CN" altLang="en-US" sz="1800" dirty="0">
                <a:latin typeface="微软雅黑" panose="020B0503020204020204" pitchFamily="34" charset="-122"/>
                <a:ea typeface="微软雅黑" panose="020B0503020204020204" pitchFamily="34" charset="-122"/>
                <a:sym typeface="Symbol" panose="05050102010706020507" pitchFamily="18" charset="2"/>
              </a:rPr>
              <a:t>。</a:t>
            </a:r>
            <a:endParaRPr lang="zh-CN" altLang="en-US" dirty="0"/>
          </a:p>
        </p:txBody>
      </p:sp>
    </p:spTree>
    <p:extLst>
      <p:ext uri="{BB962C8B-B14F-4D97-AF65-F5344CB8AC3E}">
        <p14:creationId xmlns:p14="http://schemas.microsoft.com/office/powerpoint/2010/main" val="1137162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49941" y="1244712"/>
            <a:ext cx="11075894" cy="4693509"/>
          </a:xfrm>
        </p:spPr>
        <p:txBody>
          <a:bodyPr>
            <a:normAutofit fontScale="92500" lnSpcReduction="20000"/>
          </a:bodyPr>
          <a:lstStyle/>
          <a:p>
            <a:pPr>
              <a:lnSpc>
                <a:spcPct val="110000"/>
              </a:lnSpc>
              <a:spcBef>
                <a:spcPts val="1200"/>
              </a:spcBef>
            </a:pPr>
            <a:r>
              <a:rPr lang="en-US" altLang="zh-CN" dirty="0"/>
              <a:t>A network using CSMA/CD has a bandwidth of 10 Mbps. If the maximum propagation time (including the delays in the devices and ignoring the time needed to send a jamming signal) is </a:t>
            </a:r>
            <a:r>
              <a:rPr lang="en-US" altLang="zh-CN" dirty="0" err="1">
                <a:ea typeface="宋体" panose="02010600030101010101" pitchFamily="2" charset="-122"/>
              </a:rPr>
              <a:t>T</a:t>
            </a:r>
            <a:r>
              <a:rPr lang="en-US" altLang="zh-CN" baseline="-14000" dirty="0" err="1">
                <a:ea typeface="宋体" panose="02010600030101010101" pitchFamily="2" charset="-122"/>
              </a:rPr>
              <a:t>p</a:t>
            </a:r>
            <a:r>
              <a:rPr lang="en-US" altLang="zh-CN" dirty="0">
                <a:ea typeface="宋体" panose="02010600030101010101" pitchFamily="2" charset="-122"/>
              </a:rPr>
              <a:t> = </a:t>
            </a:r>
            <a:r>
              <a:rPr lang="en-US" altLang="zh-CN" dirty="0"/>
              <a:t>25.6 </a:t>
            </a:r>
            <a:r>
              <a:rPr lang="en-US" altLang="zh-CN" dirty="0" err="1"/>
              <a:t>μs</a:t>
            </a:r>
            <a:r>
              <a:rPr lang="en-US" altLang="zh-CN" dirty="0"/>
              <a:t>, what is the minimum size of the frame?</a:t>
            </a:r>
          </a:p>
          <a:p>
            <a:pPr>
              <a:lnSpc>
                <a:spcPct val="110000"/>
              </a:lnSpc>
              <a:spcBef>
                <a:spcPts val="1200"/>
              </a:spcBef>
            </a:pPr>
            <a:r>
              <a:rPr lang="en-US" altLang="zh-CN" dirty="0">
                <a:solidFill>
                  <a:srgbClr val="FF0000"/>
                </a:solidFill>
                <a:ea typeface="宋体" panose="02010600030101010101" pitchFamily="2" charset="-122"/>
              </a:rPr>
              <a:t>Solution </a:t>
            </a:r>
          </a:p>
          <a:p>
            <a:pPr>
              <a:lnSpc>
                <a:spcPct val="110000"/>
              </a:lnSpc>
              <a:spcBef>
                <a:spcPts val="1200"/>
              </a:spcBef>
            </a:pPr>
            <a:r>
              <a:rPr lang="en-US" altLang="zh-CN" dirty="0">
                <a:ea typeface="宋体" panose="02010600030101010101" pitchFamily="2" charset="-122"/>
              </a:rPr>
              <a:t>The minimum frame transmission time is 2 × </a:t>
            </a:r>
            <a:r>
              <a:rPr lang="en-US" altLang="zh-CN" dirty="0" err="1">
                <a:ea typeface="宋体" panose="02010600030101010101" pitchFamily="2" charset="-122"/>
              </a:rPr>
              <a:t>T</a:t>
            </a:r>
            <a:r>
              <a:rPr lang="en-US" altLang="zh-CN" baseline="-14000" dirty="0" err="1">
                <a:ea typeface="宋体" panose="02010600030101010101" pitchFamily="2" charset="-122"/>
              </a:rPr>
              <a:t>p</a:t>
            </a:r>
            <a:r>
              <a:rPr lang="en-US" altLang="zh-CN" dirty="0">
                <a:ea typeface="宋体" panose="02010600030101010101" pitchFamily="2" charset="-122"/>
              </a:rPr>
              <a:t> = 51.2 </a:t>
            </a:r>
            <a:r>
              <a:rPr lang="en-US" altLang="zh-CN" dirty="0" err="1">
                <a:ea typeface="宋体" panose="02010600030101010101" pitchFamily="2" charset="-122"/>
              </a:rPr>
              <a:t>μs</a:t>
            </a:r>
            <a:r>
              <a:rPr lang="en-US" altLang="zh-CN" dirty="0">
                <a:ea typeface="宋体" panose="02010600030101010101" pitchFamily="2" charset="-122"/>
              </a:rPr>
              <a:t>. This means, in the worst case, a station needs to transmit for a period of 51.2 </a:t>
            </a:r>
            <a:r>
              <a:rPr lang="en-US" altLang="zh-CN" dirty="0" err="1">
                <a:ea typeface="宋体" panose="02010600030101010101" pitchFamily="2" charset="-122"/>
              </a:rPr>
              <a:t>μs</a:t>
            </a:r>
            <a:r>
              <a:rPr lang="en-US" altLang="zh-CN" dirty="0">
                <a:ea typeface="宋体" panose="02010600030101010101" pitchFamily="2" charset="-122"/>
              </a:rPr>
              <a:t> to detect the collision. </a:t>
            </a:r>
          </a:p>
          <a:p>
            <a:pPr>
              <a:lnSpc>
                <a:spcPct val="110000"/>
              </a:lnSpc>
              <a:spcBef>
                <a:spcPts val="1200"/>
              </a:spcBef>
            </a:pPr>
            <a:r>
              <a:rPr lang="en-US" altLang="zh-CN" dirty="0">
                <a:ea typeface="宋体" panose="02010600030101010101" pitchFamily="2" charset="-122"/>
              </a:rPr>
              <a:t>The minimum size of the frame is 10 Mbps × 51.2 </a:t>
            </a:r>
            <a:r>
              <a:rPr lang="en-US" altLang="zh-CN" dirty="0" err="1">
                <a:ea typeface="宋体" panose="02010600030101010101" pitchFamily="2" charset="-122"/>
              </a:rPr>
              <a:t>μs</a:t>
            </a:r>
            <a:r>
              <a:rPr lang="en-US" altLang="zh-CN" dirty="0">
                <a:ea typeface="宋体" panose="02010600030101010101" pitchFamily="2" charset="-122"/>
              </a:rPr>
              <a:t> = 512 bits or 64 bytes. This is actually the minimum size of the frame for Standard Ethernet, as we will see later in the chapter.</a:t>
            </a:r>
          </a:p>
          <a:p>
            <a:pPr>
              <a:lnSpc>
                <a:spcPct val="110000"/>
              </a:lnSpc>
              <a:spcBef>
                <a:spcPts val="1200"/>
              </a:spcBef>
            </a:pPr>
            <a:endParaRPr lang="zh-CN" altLang="en-US" dirty="0"/>
          </a:p>
        </p:txBody>
      </p:sp>
      <p:sp>
        <p:nvSpPr>
          <p:cNvPr id="2" name="矩形 1">
            <a:extLst>
              <a:ext uri="{FF2B5EF4-FFF2-40B4-BE49-F238E27FC236}">
                <a16:creationId xmlns:a16="http://schemas.microsoft.com/office/drawing/2014/main" id="{C028B08D-A4FE-4FBA-8744-46E32392915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343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743" y="1388514"/>
            <a:ext cx="10971068" cy="4351338"/>
          </a:xfrm>
        </p:spPr>
        <p:txBody>
          <a:bodyPr>
            <a:normAutofit lnSpcReduction="10000"/>
          </a:bodyPr>
          <a:lstStyle/>
          <a:p>
            <a:r>
              <a:rPr lang="en-US" altLang="zh-CN" dirty="0">
                <a:latin typeface="Calibri" panose="020F0502020204030204" pitchFamily="34" charset="0"/>
                <a:ea typeface="宋体" panose="02010600030101010101" pitchFamily="2" charset="-122"/>
              </a:rPr>
              <a:t>Each station on an Ethernet network (such as a PC, workstation, or printer) has its own network interface card (NIC). </a:t>
            </a:r>
          </a:p>
          <a:p>
            <a:r>
              <a:rPr lang="en-US" altLang="zh-CN" dirty="0">
                <a:latin typeface="Calibri" panose="020F0502020204030204" pitchFamily="34" charset="0"/>
                <a:ea typeface="宋体" panose="02010600030101010101" pitchFamily="2" charset="-122"/>
              </a:rPr>
              <a:t>The NIC fits inside the station and provides the station with a </a:t>
            </a:r>
            <a:r>
              <a:rPr lang="en-US" altLang="zh-CN" i="1" dirty="0">
                <a:solidFill>
                  <a:srgbClr val="0000FF"/>
                </a:solidFill>
                <a:latin typeface="Calibri" panose="020F0502020204030204" pitchFamily="34" charset="0"/>
                <a:ea typeface="宋体" panose="02010600030101010101" pitchFamily="2" charset="-122"/>
              </a:rPr>
              <a:t>link-layer</a:t>
            </a:r>
            <a:r>
              <a:rPr lang="en-US" altLang="zh-CN" dirty="0">
                <a:latin typeface="Calibri" panose="020F0502020204030204" pitchFamily="34" charset="0"/>
                <a:ea typeface="宋体" panose="02010600030101010101" pitchFamily="2" charset="-122"/>
              </a:rPr>
              <a:t> address. </a:t>
            </a:r>
          </a:p>
          <a:p>
            <a:r>
              <a:rPr lang="en-US" altLang="zh-CN" dirty="0">
                <a:latin typeface="Calibri" panose="020F0502020204030204" pitchFamily="34" charset="0"/>
                <a:ea typeface="宋体" panose="02010600030101010101" pitchFamily="2" charset="-122"/>
              </a:rPr>
              <a:t>The Ethernet address is </a:t>
            </a:r>
            <a:r>
              <a:rPr lang="en-US" altLang="zh-CN" dirty="0">
                <a:solidFill>
                  <a:srgbClr val="0000FF"/>
                </a:solidFill>
                <a:latin typeface="Calibri" panose="020F0502020204030204" pitchFamily="34" charset="0"/>
                <a:ea typeface="宋体" panose="02010600030101010101" pitchFamily="2" charset="-122"/>
              </a:rPr>
              <a:t>6 bytes (48 bits)</a:t>
            </a:r>
            <a:r>
              <a:rPr lang="en-US" altLang="zh-CN" dirty="0">
                <a:latin typeface="Calibri" panose="020F0502020204030204" pitchFamily="34" charset="0"/>
                <a:ea typeface="宋体" panose="02010600030101010101" pitchFamily="2" charset="-122"/>
              </a:rPr>
              <a:t>, normally written in hexadecimal notation, with a colon between the bytes. </a:t>
            </a:r>
          </a:p>
          <a:p>
            <a:r>
              <a:rPr lang="en-US" altLang="zh-CN" dirty="0">
                <a:latin typeface="Calibri" panose="020F0502020204030204" pitchFamily="34" charset="0"/>
                <a:ea typeface="宋体" panose="02010600030101010101" pitchFamily="2" charset="-122"/>
              </a:rPr>
              <a:t>For example, the following shows an Ethernet MAC address:</a:t>
            </a:r>
          </a:p>
          <a:p>
            <a:pPr algn="ctr"/>
            <a:r>
              <a:rPr lang="en-US" altLang="zh-CN" dirty="0">
                <a:latin typeface="Calibri" panose="020F0502020204030204" pitchFamily="34" charset="0"/>
                <a:ea typeface="宋体" panose="02010600030101010101" pitchFamily="2" charset="-122"/>
              </a:rPr>
              <a:t>4A:30:10:21:10:1A</a:t>
            </a:r>
          </a:p>
          <a:p>
            <a:r>
              <a:rPr lang="en-US" altLang="zh-CN" dirty="0">
                <a:latin typeface="Calibri" panose="020F0502020204030204" pitchFamily="34" charset="0"/>
                <a:ea typeface="宋体" panose="02010600030101010101" pitchFamily="2" charset="-122"/>
              </a:rPr>
              <a:t>You can use “</a:t>
            </a:r>
            <a:r>
              <a:rPr lang="en-US" altLang="zh-CN" dirty="0">
                <a:solidFill>
                  <a:srgbClr val="0000FF"/>
                </a:solidFill>
                <a:latin typeface="Calibri" panose="020F0502020204030204" pitchFamily="34" charset="0"/>
                <a:ea typeface="宋体" panose="02010600030101010101" pitchFamily="2" charset="-122"/>
              </a:rPr>
              <a:t>ipconfig /all</a:t>
            </a:r>
            <a:r>
              <a:rPr lang="en-US" altLang="zh-CN" dirty="0">
                <a:latin typeface="Calibri" panose="020F0502020204030204" pitchFamily="34" charset="0"/>
                <a:ea typeface="宋体" panose="02010600030101010101" pitchFamily="2" charset="-122"/>
              </a:rPr>
              <a:t>” to check the MAC addresses of your PC or laptop.</a:t>
            </a:r>
          </a:p>
        </p:txBody>
      </p:sp>
      <p:sp>
        <p:nvSpPr>
          <p:cNvPr id="5" name="矩形 4">
            <a:extLst>
              <a:ext uri="{FF2B5EF4-FFF2-40B4-BE49-F238E27FC236}">
                <a16:creationId xmlns:a16="http://schemas.microsoft.com/office/drawing/2014/main" id="{5E4D5E9B-DB7F-4251-9151-487D4A892CDD}"/>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Classic Ethernet – Addressing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8019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1658" y="1016820"/>
            <a:ext cx="11716651" cy="2617980"/>
          </a:xfrm>
        </p:spPr>
        <p:txBody>
          <a:bodyPr>
            <a:normAutofit fontScale="85000" lnSpcReduction="20000"/>
          </a:bodyPr>
          <a:lstStyle/>
          <a:p>
            <a:pPr>
              <a:lnSpc>
                <a:spcPct val="120000"/>
              </a:lnSpc>
            </a:pPr>
            <a:r>
              <a:rPr lang="en-US" altLang="zh-CN" dirty="0">
                <a:latin typeface="Calibri" panose="020F0502020204030204" pitchFamily="34" charset="0"/>
                <a:ea typeface="宋体" panose="02010600030101010101" pitchFamily="2" charset="-122"/>
                <a:cs typeface="Calibri" panose="020F0502020204030204" pitchFamily="34" charset="0"/>
              </a:rPr>
              <a:t>To find the type of the address, the IEEE has specified that the most significant bit of the most significant byte be used for this purpose.</a:t>
            </a:r>
          </a:p>
          <a:p>
            <a:pPr marL="800100" lvl="1" indent="-342900">
              <a:lnSpc>
                <a:spcPct val="120000"/>
              </a:lnSpc>
            </a:pPr>
            <a:r>
              <a:rPr lang="en-US" altLang="zh-CN" dirty="0">
                <a:latin typeface="Calibri" panose="020F0502020204030204" pitchFamily="34" charset="0"/>
                <a:ea typeface="宋体" panose="02010600030101010101" pitchFamily="2" charset="-122"/>
                <a:cs typeface="Calibri" panose="020F0502020204030204" pitchFamily="34" charset="0"/>
              </a:rPr>
              <a:t>If it is 0, the address is unicast. </a:t>
            </a:r>
          </a:p>
          <a:p>
            <a:pPr marL="800100" lvl="1" indent="-342900">
              <a:lnSpc>
                <a:spcPct val="120000"/>
              </a:lnSpc>
            </a:pPr>
            <a:r>
              <a:rPr lang="en-US" altLang="zh-CN" dirty="0">
                <a:latin typeface="Calibri" panose="020F0502020204030204" pitchFamily="34" charset="0"/>
                <a:ea typeface="宋体" panose="02010600030101010101" pitchFamily="2" charset="-122"/>
                <a:cs typeface="Calibri" panose="020F0502020204030204" pitchFamily="34" charset="0"/>
              </a:rPr>
              <a:t>If it is 1, the address is multicast. </a:t>
            </a:r>
          </a:p>
          <a:p>
            <a:pPr marL="800100" lvl="1" indent="-342900">
              <a:lnSpc>
                <a:spcPct val="120000"/>
              </a:lnSpc>
            </a:pPr>
            <a:r>
              <a:rPr lang="en-US" altLang="zh-CN" dirty="0">
                <a:latin typeface="Calibri" panose="020F0502020204030204" pitchFamily="34" charset="0"/>
                <a:ea typeface="宋体" panose="02010600030101010101" pitchFamily="2" charset="-122"/>
                <a:cs typeface="Calibri" panose="020F0502020204030204" pitchFamily="34" charset="0"/>
              </a:rPr>
              <a:t>If all digits are Fs, the address is broadcast. </a:t>
            </a:r>
          </a:p>
          <a:p>
            <a:pPr marL="0" lvl="1" indent="0">
              <a:lnSpc>
                <a:spcPct val="120000"/>
              </a:lnSpc>
              <a:buNone/>
            </a:pPr>
            <a:r>
              <a:rPr lang="en-US" altLang="zh-CN" b="0" i="0" dirty="0">
                <a:solidFill>
                  <a:srgbClr val="111111"/>
                </a:solidFill>
                <a:effectLst/>
                <a:latin typeface="Helvetica Neue"/>
              </a:rPr>
              <a:t>The most significant byte is the left most byte in the address, and the most significant bit is the right most bit of the byte.</a:t>
            </a:r>
            <a:endParaRPr lang="en-US" altLang="zh-CN" dirty="0">
              <a:latin typeface="Calibri" panose="020F0502020204030204" pitchFamily="34" charset="0"/>
              <a:ea typeface="宋体" panose="02010600030101010101" pitchFamily="2" charset="-122"/>
              <a:cs typeface="Calibri" panose="020F0502020204030204" pitchFamily="34" charset="0"/>
            </a:endParaRPr>
          </a:p>
        </p:txBody>
      </p:sp>
      <p:grpSp>
        <p:nvGrpSpPr>
          <p:cNvPr id="9" name="组合 8">
            <a:extLst>
              <a:ext uri="{FF2B5EF4-FFF2-40B4-BE49-F238E27FC236}">
                <a16:creationId xmlns:a16="http://schemas.microsoft.com/office/drawing/2014/main" id="{6C2D42AC-8545-4433-92FB-8021EEE0B3D1}"/>
              </a:ext>
            </a:extLst>
          </p:cNvPr>
          <p:cNvGrpSpPr/>
          <p:nvPr/>
        </p:nvGrpSpPr>
        <p:grpSpPr>
          <a:xfrm>
            <a:off x="219108" y="3972956"/>
            <a:ext cx="7194549" cy="2542143"/>
            <a:chOff x="1981201" y="3634801"/>
            <a:chExt cx="8412163" cy="2876331"/>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512" y="4696618"/>
              <a:ext cx="805021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605" y="3634801"/>
              <a:ext cx="31194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2"/>
            <p:cNvCxnSpPr>
              <a:cxnSpLocks noChangeShapeType="1"/>
              <a:stCxn id="6" idx="2"/>
            </p:cNvCxnSpPr>
            <p:nvPr/>
          </p:nvCxnSpPr>
          <p:spPr bwMode="auto">
            <a:xfrm>
              <a:off x="3887324" y="4187251"/>
              <a:ext cx="0" cy="61731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nvGrpSpPr>
            <p:cNvPr id="11" name="Group 1"/>
            <p:cNvGrpSpPr>
              <a:grpSpLocks/>
            </p:cNvGrpSpPr>
            <p:nvPr/>
          </p:nvGrpSpPr>
          <p:grpSpPr bwMode="auto">
            <a:xfrm>
              <a:off x="1981201" y="5509419"/>
              <a:ext cx="8412163" cy="1001713"/>
              <a:chOff x="320040" y="3200400"/>
              <a:chExt cx="8412480" cy="1001124"/>
            </a:xfrm>
          </p:grpSpPr>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356" y="3200400"/>
                <a:ext cx="8142888" cy="100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8"/>
              <p:cNvSpPr>
                <a:spLocks noChangeArrowheads="1"/>
              </p:cNvSpPr>
              <p:nvPr/>
            </p:nvSpPr>
            <p:spPr bwMode="auto">
              <a:xfrm>
                <a:off x="320040" y="3276600"/>
                <a:ext cx="8412480" cy="914400"/>
              </a:xfrm>
              <a:prstGeom prst="rect">
                <a:avLst/>
              </a:pr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grpSp>
      <p:sp>
        <p:nvSpPr>
          <p:cNvPr id="4" name="矩形 3">
            <a:extLst>
              <a:ext uri="{FF2B5EF4-FFF2-40B4-BE49-F238E27FC236}">
                <a16:creationId xmlns:a16="http://schemas.microsoft.com/office/drawing/2014/main" id="{E9CEE845-292A-4AFC-AD17-1A859B13A475}"/>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Classic Ethernet – unicast and multicast address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074" name="Picture 2" descr="ethernet multicast">
            <a:extLst>
              <a:ext uri="{FF2B5EF4-FFF2-40B4-BE49-F238E27FC236}">
                <a16:creationId xmlns:a16="http://schemas.microsoft.com/office/drawing/2014/main" id="{BB55756E-64BB-441F-8B53-4B96BF697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4742" y="3539550"/>
            <a:ext cx="4689130" cy="311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219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321666"/>
            <a:ext cx="10814050" cy="4539384"/>
          </a:xfrm>
        </p:spPr>
        <p:txBody>
          <a:bodyPr>
            <a:normAutofit lnSpcReduction="10000"/>
          </a:bodyPr>
          <a:lstStyle/>
          <a:p>
            <a:pPr algn="just">
              <a:defRPr/>
            </a:pPr>
            <a:r>
              <a:rPr lang="en-US" altLang="zh-CN" dirty="0">
                <a:latin typeface="Calibri" panose="020F0502020204030204" pitchFamily="34" charset="0"/>
                <a:cs typeface="Calibri" panose="020F0502020204030204" pitchFamily="34" charset="0"/>
              </a:rPr>
              <a:t>Define the type of the following destination addresses:</a:t>
            </a:r>
          </a:p>
          <a:p>
            <a:pPr marL="514350" indent="-514350" algn="just">
              <a:buFontTx/>
              <a:buAutoNum type="alphaLcPeriod"/>
              <a:defRPr/>
            </a:pPr>
            <a:r>
              <a:rPr lang="en-US" altLang="zh-CN" dirty="0">
                <a:latin typeface="Courier New" pitchFamily="49" charset="0"/>
                <a:cs typeface="Courier New" pitchFamily="49" charset="0"/>
              </a:rPr>
              <a:t>4A:30:10:21:10:1A    (A</a:t>
            </a:r>
            <a:r>
              <a:rPr lang="zh-CN" altLang="en-US" dirty="0">
                <a:latin typeface="Courier New" pitchFamily="49" charset="0"/>
                <a:cs typeface="Courier New" pitchFamily="49" charset="0"/>
              </a:rPr>
              <a:t>对应的二进制</a:t>
            </a:r>
            <a:r>
              <a:rPr lang="en-US" altLang="zh-CN" dirty="0">
                <a:latin typeface="Courier New" pitchFamily="49" charset="0"/>
                <a:cs typeface="Courier New" pitchFamily="49" charset="0"/>
              </a:rPr>
              <a:t>1010)</a:t>
            </a:r>
          </a:p>
          <a:p>
            <a:pPr marL="514350" indent="-514350" algn="just">
              <a:buFontTx/>
              <a:buAutoNum type="alphaLcPeriod"/>
              <a:defRPr/>
            </a:pPr>
            <a:r>
              <a:rPr lang="en-US" altLang="zh-CN" dirty="0">
                <a:latin typeface="Courier New" pitchFamily="49" charset="0"/>
                <a:cs typeface="Courier New" pitchFamily="49" charset="0"/>
              </a:rPr>
              <a:t>47:20:1B:2E:08:EE    (7</a:t>
            </a:r>
            <a:r>
              <a:rPr lang="zh-CN" altLang="en-US" dirty="0">
                <a:latin typeface="Courier New" pitchFamily="49" charset="0"/>
                <a:cs typeface="Courier New" pitchFamily="49" charset="0"/>
              </a:rPr>
              <a:t>对应的二进制</a:t>
            </a:r>
            <a:r>
              <a:rPr lang="en-US" altLang="zh-CN" dirty="0">
                <a:latin typeface="Courier New" pitchFamily="49" charset="0"/>
                <a:cs typeface="Courier New" pitchFamily="49" charset="0"/>
              </a:rPr>
              <a:t>0111)</a:t>
            </a:r>
          </a:p>
          <a:p>
            <a:pPr marL="514350" indent="-514350" algn="just">
              <a:buFontTx/>
              <a:buAutoNum type="alphaLcPeriod"/>
              <a:defRPr/>
            </a:pPr>
            <a:r>
              <a:rPr lang="en-US" altLang="zh-CN" dirty="0">
                <a:latin typeface="Courier New" pitchFamily="49" charset="0"/>
                <a:cs typeface="Courier New" pitchFamily="49" charset="0"/>
              </a:rPr>
              <a:t>FF:FF:FF:FF:FF:FF    (</a:t>
            </a:r>
            <a:r>
              <a:rPr lang="zh-CN" altLang="en-US" dirty="0">
                <a:latin typeface="Courier New" pitchFamily="49" charset="0"/>
                <a:cs typeface="Courier New" pitchFamily="49" charset="0"/>
              </a:rPr>
              <a:t>对应二进制：全</a:t>
            </a:r>
            <a:r>
              <a:rPr lang="en-US" altLang="zh-CN" dirty="0">
                <a:latin typeface="Courier New" pitchFamily="49" charset="0"/>
                <a:cs typeface="Courier New" pitchFamily="49" charset="0"/>
              </a:rPr>
              <a:t>1)</a:t>
            </a:r>
          </a:p>
          <a:p>
            <a:pPr algn="just"/>
            <a:r>
              <a:rPr lang="en-US" altLang="zh-CN" dirty="0">
                <a:solidFill>
                  <a:srgbClr val="FF0000"/>
                </a:solidFill>
                <a:latin typeface="Calibri" panose="020F0502020204030204" pitchFamily="34" charset="0"/>
                <a:ea typeface="宋体" panose="02010600030101010101" pitchFamily="2" charset="-122"/>
                <a:cs typeface="Calibri" panose="020F0502020204030204" pitchFamily="34" charset="0"/>
              </a:rPr>
              <a:t>Solution</a:t>
            </a:r>
          </a:p>
          <a:p>
            <a:pPr marL="0" lvl="1" indent="0" algn="just">
              <a:buNone/>
            </a:pPr>
            <a:r>
              <a:rPr lang="en-US" altLang="zh-CN" dirty="0">
                <a:solidFill>
                  <a:srgbClr val="FF0000"/>
                </a:solidFill>
                <a:latin typeface="Calibri" panose="020F0502020204030204" pitchFamily="34" charset="0"/>
                <a:ea typeface="宋体" panose="02010600030101010101" pitchFamily="2" charset="-122"/>
                <a:cs typeface="Calibri" panose="020F0502020204030204" pitchFamily="34" charset="0"/>
              </a:rPr>
              <a:t>a. </a:t>
            </a:r>
            <a:r>
              <a:rPr lang="en-US" altLang="zh-CN" dirty="0">
                <a:latin typeface="Calibri" panose="020F0502020204030204" pitchFamily="34" charset="0"/>
                <a:ea typeface="宋体" panose="02010600030101010101" pitchFamily="2" charset="-122"/>
                <a:cs typeface="Calibri" panose="020F0502020204030204" pitchFamily="34" charset="0"/>
              </a:rPr>
              <a:t>This is a unicast address because A in binary is 1010 </a:t>
            </a:r>
            <a:br>
              <a:rPr lang="en-US" altLang="zh-CN" dirty="0">
                <a:latin typeface="Calibri" panose="020F0502020204030204" pitchFamily="34" charset="0"/>
                <a:ea typeface="宋体" panose="02010600030101010101" pitchFamily="2" charset="-122"/>
                <a:cs typeface="Calibri" panose="020F0502020204030204" pitchFamily="34" charset="0"/>
              </a:rPr>
            </a:br>
            <a:r>
              <a:rPr lang="en-US" altLang="zh-CN" dirty="0">
                <a:latin typeface="Calibri" panose="020F0502020204030204" pitchFamily="34" charset="0"/>
                <a:ea typeface="宋体" panose="02010600030101010101" pitchFamily="2" charset="-122"/>
                <a:cs typeface="Calibri" panose="020F0502020204030204" pitchFamily="34" charset="0"/>
              </a:rPr>
              <a:t>     (even).</a:t>
            </a:r>
          </a:p>
          <a:p>
            <a:pPr marL="0" lvl="1" indent="0" algn="just">
              <a:buNone/>
            </a:pPr>
            <a:r>
              <a:rPr lang="en-US" altLang="zh-CN" dirty="0">
                <a:solidFill>
                  <a:srgbClr val="FF0000"/>
                </a:solidFill>
                <a:latin typeface="Calibri" panose="020F0502020204030204" pitchFamily="34" charset="0"/>
                <a:ea typeface="宋体" panose="02010600030101010101" pitchFamily="2" charset="-122"/>
                <a:cs typeface="Calibri" panose="020F0502020204030204" pitchFamily="34" charset="0"/>
              </a:rPr>
              <a:t>b. </a:t>
            </a:r>
            <a:r>
              <a:rPr lang="en-US" altLang="zh-CN" dirty="0">
                <a:latin typeface="Calibri" panose="020F0502020204030204" pitchFamily="34" charset="0"/>
                <a:ea typeface="宋体" panose="02010600030101010101" pitchFamily="2" charset="-122"/>
                <a:cs typeface="Calibri" panose="020F0502020204030204" pitchFamily="34" charset="0"/>
              </a:rPr>
              <a:t>This is a multicast address because 7 in binary is 0111 </a:t>
            </a:r>
            <a:br>
              <a:rPr lang="en-US" altLang="zh-CN" dirty="0">
                <a:latin typeface="Calibri" panose="020F0502020204030204" pitchFamily="34" charset="0"/>
                <a:ea typeface="宋体" panose="02010600030101010101" pitchFamily="2" charset="-122"/>
                <a:cs typeface="Calibri" panose="020F0502020204030204" pitchFamily="34" charset="0"/>
              </a:rPr>
            </a:br>
            <a:r>
              <a:rPr lang="en-US" altLang="zh-CN" dirty="0">
                <a:latin typeface="Calibri" panose="020F0502020204030204" pitchFamily="34" charset="0"/>
                <a:ea typeface="宋体" panose="02010600030101010101" pitchFamily="2" charset="-122"/>
                <a:cs typeface="Calibri" panose="020F0502020204030204" pitchFamily="34" charset="0"/>
              </a:rPr>
              <a:t>     (odd).</a:t>
            </a:r>
          </a:p>
          <a:p>
            <a:pPr marL="0" lvl="1" indent="0" algn="just">
              <a:buNone/>
            </a:pPr>
            <a:r>
              <a:rPr lang="en-US" altLang="zh-CN" dirty="0">
                <a:solidFill>
                  <a:srgbClr val="FF0000"/>
                </a:solidFill>
                <a:latin typeface="Calibri" panose="020F0502020204030204" pitchFamily="34" charset="0"/>
                <a:ea typeface="宋体" panose="02010600030101010101" pitchFamily="2" charset="-122"/>
                <a:cs typeface="Calibri" panose="020F0502020204030204" pitchFamily="34" charset="0"/>
              </a:rPr>
              <a:t>c.  </a:t>
            </a:r>
            <a:r>
              <a:rPr lang="en-US" altLang="zh-CN" dirty="0">
                <a:latin typeface="Calibri" panose="020F0502020204030204" pitchFamily="34" charset="0"/>
                <a:ea typeface="宋体" panose="02010600030101010101" pitchFamily="2" charset="-122"/>
                <a:cs typeface="Calibri" panose="020F0502020204030204" pitchFamily="34" charset="0"/>
              </a:rPr>
              <a:t>This is a broadcast address because all digits are Fs in </a:t>
            </a:r>
          </a:p>
          <a:p>
            <a:pPr marL="0" lvl="1" indent="0" algn="just">
              <a:buNone/>
            </a:pPr>
            <a:r>
              <a:rPr lang="en-US" altLang="zh-CN" dirty="0">
                <a:latin typeface="Calibri" panose="020F0502020204030204" pitchFamily="34" charset="0"/>
                <a:ea typeface="宋体" panose="02010600030101010101" pitchFamily="2" charset="-122"/>
                <a:cs typeface="Calibri" panose="020F0502020204030204" pitchFamily="34" charset="0"/>
              </a:rPr>
              <a:t>     hexadecimal.</a:t>
            </a:r>
          </a:p>
          <a:p>
            <a:pPr algn="just"/>
            <a:endParaRPr lang="en-US" altLang="zh-CN" dirty="0">
              <a:latin typeface="Calibri" panose="020F0502020204030204" pitchFamily="34" charset="0"/>
              <a:ea typeface="宋体" panose="02010600030101010101" pitchFamily="2" charset="-122"/>
              <a:cs typeface="Calibri" panose="020F0502020204030204" pitchFamily="34" charset="0"/>
            </a:endParaRPr>
          </a:p>
          <a:p>
            <a:endParaRPr lang="zh-CN" altLang="en-US" dirty="0"/>
          </a:p>
        </p:txBody>
      </p:sp>
      <p:sp>
        <p:nvSpPr>
          <p:cNvPr id="5" name="矩形 4">
            <a:extLst>
              <a:ext uri="{FF2B5EF4-FFF2-40B4-BE49-F238E27FC236}">
                <a16:creationId xmlns:a16="http://schemas.microsoft.com/office/drawing/2014/main" id="{4209D3E5-95D9-4C19-9C04-AE9DD98CE34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Example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977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34820" name="Rectangle 3"/>
          <p:cNvSpPr>
            <a:spLocks noGrp="1" noChangeArrowheads="1"/>
          </p:cNvSpPr>
          <p:nvPr>
            <p:ph idx="1"/>
          </p:nvPr>
        </p:nvSpPr>
        <p:spPr>
          <a:xfrm>
            <a:off x="977900" y="1051575"/>
            <a:ext cx="10153650" cy="1156494"/>
          </a:xfrm>
        </p:spPr>
        <p:txBody>
          <a:bodyPr/>
          <a:lstStyle/>
          <a:p>
            <a:r>
              <a:rPr lang="en-US" altLang="zh-CN" dirty="0">
                <a:ea typeface="宋体" panose="02010600030101010101" pitchFamily="2" charset="-122"/>
              </a:rPr>
              <a:t>Efficient for large frames, even with many senders</a:t>
            </a:r>
          </a:p>
          <a:p>
            <a:pPr lvl="1"/>
            <a:r>
              <a:rPr lang="en-US" altLang="zh-CN" dirty="0">
                <a:ea typeface="宋体" panose="02010600030101010101" pitchFamily="2" charset="-122"/>
              </a:rPr>
              <a:t>Degrades for small frames (and long LANs)</a:t>
            </a:r>
          </a:p>
          <a:p>
            <a:pPr lvl="1"/>
            <a:endParaRPr lang="en-US" altLang="zh-CN" dirty="0">
              <a:ea typeface="宋体" panose="02010600030101010101" pitchFamily="2" charset="-122"/>
            </a:endParaRPr>
          </a:p>
        </p:txBody>
      </p:sp>
      <p:pic>
        <p:nvPicPr>
          <p:cNvPr id="348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695" y="2138940"/>
            <a:ext cx="5186363" cy="38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11"/>
          <p:cNvSpPr txBox="1">
            <a:spLocks noChangeArrowheads="1"/>
          </p:cNvSpPr>
          <p:nvPr/>
        </p:nvSpPr>
        <p:spPr bwMode="auto">
          <a:xfrm>
            <a:off x="8007062" y="3683579"/>
            <a:ext cx="22545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dirty="0">
                <a:ea typeface="宋体" panose="02010600030101010101" pitchFamily="2" charset="-122"/>
              </a:rPr>
              <a:t>10 Mbps Ethernet,</a:t>
            </a:r>
          </a:p>
          <a:p>
            <a:pPr eaLnBrk="1" hangingPunct="1">
              <a:spcBef>
                <a:spcPct val="0"/>
              </a:spcBef>
              <a:buClrTx/>
              <a:buFontTx/>
              <a:buNone/>
            </a:pPr>
            <a:r>
              <a:rPr lang="en-US" altLang="zh-CN" sz="1800" dirty="0">
                <a:ea typeface="宋体" panose="02010600030101010101" pitchFamily="2" charset="-122"/>
              </a:rPr>
              <a:t>64 byte min. frame</a:t>
            </a:r>
          </a:p>
        </p:txBody>
      </p:sp>
      <p:sp>
        <p:nvSpPr>
          <p:cNvPr id="2" name="矩形 1">
            <a:extLst>
              <a:ext uri="{FF2B5EF4-FFF2-40B4-BE49-F238E27FC236}">
                <a16:creationId xmlns:a16="http://schemas.microsoft.com/office/drawing/2014/main" id="{C3A43488-F629-436C-ADCE-020D5CDEBD54}"/>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Classic Ethernet – Performance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8329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39" y="1271194"/>
            <a:ext cx="4370388"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327" y="3924790"/>
            <a:ext cx="4279370" cy="208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857332B6-7FFB-4691-B359-548D04317CC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Classic Ethernet – Bandwidth sharing</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285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925" y="1153125"/>
            <a:ext cx="763905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49" y="2688979"/>
            <a:ext cx="4697412"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7930140" y="3790788"/>
            <a:ext cx="3722110" cy="830997"/>
          </a:xfrm>
          <a:prstGeom prst="rect">
            <a:avLst/>
          </a:prstGeom>
        </p:spPr>
        <p:txBody>
          <a:bodyPr wrap="square">
            <a:spAutoFit/>
          </a:bodyPr>
          <a:lstStyle/>
          <a:p>
            <a:r>
              <a:rPr lang="en-US" altLang="zh-CN" sz="2400" dirty="0">
                <a:solidFill>
                  <a:srgbClr val="0000FF"/>
                </a:solidFill>
              </a:rPr>
              <a:t>A</a:t>
            </a:r>
            <a:r>
              <a:rPr lang="zh-CN" altLang="en-US" sz="2400" dirty="0">
                <a:solidFill>
                  <a:srgbClr val="0000FF"/>
                </a:solidFill>
              </a:rPr>
              <a:t> bridge is the separation of the collision domain</a:t>
            </a:r>
          </a:p>
        </p:txBody>
      </p:sp>
      <p:sp>
        <p:nvSpPr>
          <p:cNvPr id="3" name="矩形 2">
            <a:extLst>
              <a:ext uri="{FF2B5EF4-FFF2-40B4-BE49-F238E27FC236}">
                <a16:creationId xmlns:a16="http://schemas.microsoft.com/office/drawing/2014/main" id="{61EC2EE4-894A-47F1-A2E2-307BA2188C7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Collision domains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6428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616" y="1268308"/>
            <a:ext cx="5528647" cy="271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385" y="3747575"/>
            <a:ext cx="4651228" cy="2634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208D807E-9F97-413F-95AD-EB852310376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Full-duplex Switched Ethernet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21708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35844" name="Rectangle 3"/>
          <p:cNvSpPr>
            <a:spLocks noGrp="1" noChangeArrowheads="1"/>
          </p:cNvSpPr>
          <p:nvPr>
            <p:ph idx="1"/>
          </p:nvPr>
        </p:nvSpPr>
        <p:spPr>
          <a:xfrm>
            <a:off x="946150" y="1116814"/>
            <a:ext cx="10134600" cy="1862137"/>
          </a:xfrm>
        </p:spPr>
        <p:txBody>
          <a:bodyPr/>
          <a:lstStyle/>
          <a:p>
            <a:pPr lvl="1"/>
            <a:r>
              <a:rPr lang="en-US" altLang="zh-CN" dirty="0">
                <a:ea typeface="宋体" panose="02010600030101010101" pitchFamily="2" charset="-122"/>
              </a:rPr>
              <a:t>Hubs wire all lines into a single CSMA/CD domain</a:t>
            </a:r>
          </a:p>
          <a:p>
            <a:pPr lvl="1"/>
            <a:r>
              <a:rPr lang="en-US" altLang="zh-CN" dirty="0">
                <a:ea typeface="宋体" panose="02010600030101010101" pitchFamily="2" charset="-122"/>
              </a:rPr>
              <a:t>Switches isolate each port to a separate domain</a:t>
            </a:r>
          </a:p>
          <a:p>
            <a:pPr lvl="2"/>
            <a:r>
              <a:rPr lang="en-US" altLang="zh-CN" dirty="0">
                <a:ea typeface="宋体" panose="02010600030101010101" pitchFamily="2" charset="-122"/>
              </a:rPr>
              <a:t>Much greater throughput for multiple ports</a:t>
            </a:r>
          </a:p>
          <a:p>
            <a:pPr lvl="2"/>
            <a:r>
              <a:rPr lang="en-US" altLang="zh-CN" dirty="0">
                <a:ea typeface="宋体" panose="02010600030101010101" pitchFamily="2" charset="-122"/>
              </a:rPr>
              <a:t>No need for CSMA/CD with full-duplex lines</a:t>
            </a:r>
          </a:p>
        </p:txBody>
      </p:sp>
      <p:pic>
        <p:nvPicPr>
          <p:cNvPr id="35845" name="Picture 2"/>
          <p:cNvPicPr>
            <a:picLocks noChangeAspect="1" noChangeArrowheads="1"/>
          </p:cNvPicPr>
          <p:nvPr/>
        </p:nvPicPr>
        <p:blipFill>
          <a:blip r:embed="rId3">
            <a:extLst>
              <a:ext uri="{28A0092B-C50C-407E-A947-70E740481C1C}">
                <a14:useLocalDpi xmlns:a14="http://schemas.microsoft.com/office/drawing/2010/main" val="0"/>
              </a:ext>
            </a:extLst>
          </a:blip>
          <a:srcRect b="13786"/>
          <a:stretch>
            <a:fillRect/>
          </a:stretch>
        </p:blipFill>
        <p:spPr bwMode="auto">
          <a:xfrm>
            <a:off x="1739696" y="3120224"/>
            <a:ext cx="8099425"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73733BB-C2DA-47AD-B5F2-2D64FFCDF30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Switched/Fast Ethernet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4501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D742504B-275E-457F-B2A6-6C4DF2A4497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Chapter 4</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Medium Access Control Sublayer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1" name="Subtitle 2">
            <a:extLst>
              <a:ext uri="{FF2B5EF4-FFF2-40B4-BE49-F238E27FC236}">
                <a16:creationId xmlns:a16="http://schemas.microsoft.com/office/drawing/2014/main" id="{55B12CBA-E70C-4DC2-A8D8-81B57F479A13}"/>
              </a:ext>
            </a:extLst>
          </p:cNvPr>
          <p:cNvSpPr txBox="1">
            <a:spLocks/>
          </p:cNvSpPr>
          <p:nvPr/>
        </p:nvSpPr>
        <p:spPr>
          <a:xfrm>
            <a:off x="2562860" y="1568057"/>
            <a:ext cx="6686550" cy="3501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defRPr/>
            </a:pPr>
            <a:r>
              <a:rPr lang="en-US" dirty="0"/>
              <a:t>Channel Allocation Problem</a:t>
            </a:r>
          </a:p>
          <a:p>
            <a:pPr lvl="1">
              <a:defRPr/>
            </a:pPr>
            <a:r>
              <a:rPr lang="en-US" b="1" dirty="0">
                <a:solidFill>
                  <a:srgbClr val="C00000"/>
                </a:solidFill>
              </a:rPr>
              <a:t>Multiple Access Protocols</a:t>
            </a:r>
          </a:p>
          <a:p>
            <a:pPr lvl="1">
              <a:defRPr/>
            </a:pPr>
            <a:r>
              <a:rPr lang="en-US" dirty="0"/>
              <a:t>Ethernet</a:t>
            </a:r>
          </a:p>
          <a:p>
            <a:pPr lvl="1">
              <a:defRPr/>
            </a:pPr>
            <a:r>
              <a:rPr lang="en-US" dirty="0"/>
              <a:t>Wireless LANs</a:t>
            </a:r>
          </a:p>
          <a:p>
            <a:pPr lvl="1">
              <a:defRPr/>
            </a:pPr>
            <a:r>
              <a:rPr lang="en-US" dirty="0"/>
              <a:t>Broadband Wireless</a:t>
            </a:r>
          </a:p>
          <a:p>
            <a:pPr lvl="1">
              <a:defRPr/>
            </a:pPr>
            <a:r>
              <a:rPr lang="en-US" dirty="0"/>
              <a:t>Bluetooth</a:t>
            </a:r>
          </a:p>
          <a:p>
            <a:pPr lvl="1">
              <a:defRPr/>
            </a:pPr>
            <a:r>
              <a:rPr lang="en-US" dirty="0"/>
              <a:t>RFID</a:t>
            </a:r>
          </a:p>
          <a:p>
            <a:pPr lvl="1">
              <a:defRPr/>
            </a:pPr>
            <a:r>
              <a:rPr lang="en-US" dirty="0"/>
              <a:t>Data Link Layer Switching</a:t>
            </a:r>
          </a:p>
        </p:txBody>
      </p:sp>
    </p:spTree>
    <p:extLst>
      <p:ext uri="{BB962C8B-B14F-4D97-AF65-F5344CB8AC3E}">
        <p14:creationId xmlns:p14="http://schemas.microsoft.com/office/powerpoint/2010/main" val="2318669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36868" name="Rectangle 3"/>
          <p:cNvSpPr>
            <a:spLocks noGrp="1" noChangeArrowheads="1"/>
          </p:cNvSpPr>
          <p:nvPr>
            <p:ph idx="1"/>
          </p:nvPr>
        </p:nvSpPr>
        <p:spPr>
          <a:xfrm>
            <a:off x="519680" y="1056487"/>
            <a:ext cx="11461750" cy="2732875"/>
          </a:xfrm>
        </p:spPr>
        <p:txBody>
          <a:bodyPr>
            <a:normAutofit fontScale="92500" lnSpcReduction="10000"/>
          </a:bodyPr>
          <a:lstStyle/>
          <a:p>
            <a:r>
              <a:rPr lang="en-US" altLang="zh-CN" dirty="0">
                <a:ea typeface="宋体" panose="02010600030101010101" pitchFamily="2" charset="-122"/>
              </a:rPr>
              <a:t>Switches can be wired to computers, hubs and switches</a:t>
            </a:r>
          </a:p>
          <a:p>
            <a:pPr lvl="1"/>
            <a:r>
              <a:rPr lang="en-US" altLang="zh-CN" dirty="0">
                <a:ea typeface="宋体" panose="02010600030101010101" pitchFamily="2" charset="-122"/>
              </a:rPr>
              <a:t>Hubs concentrate traffic from computers </a:t>
            </a:r>
          </a:p>
          <a:p>
            <a:pPr lvl="1"/>
            <a:r>
              <a:rPr lang="en-US" altLang="zh-CN" dirty="0">
                <a:ea typeface="宋体" panose="02010600030101010101" pitchFamily="2" charset="-122"/>
              </a:rPr>
              <a:t>More on how to switch frames the in chapter 4.8 </a:t>
            </a:r>
          </a:p>
          <a:p>
            <a:r>
              <a:rPr lang="en-US" altLang="zh-CN" dirty="0">
                <a:ea typeface="宋体" panose="02010600030101010101" pitchFamily="2" charset="-122"/>
              </a:rPr>
              <a:t>A switch improves performance over a hub in two ways</a:t>
            </a:r>
          </a:p>
          <a:p>
            <a:pPr marL="457200" indent="-457200">
              <a:buFont typeface="Arial" panose="020B0604020202020204" pitchFamily="34" charset="0"/>
              <a:buChar char="•"/>
            </a:pPr>
            <a:r>
              <a:rPr lang="en-US" altLang="zh-CN" dirty="0">
                <a:ea typeface="宋体" panose="02010600030101010101" pitchFamily="2" charset="-122"/>
              </a:rPr>
              <a:t>First, since there are no collisions, the capacity is used more efficiently.</a:t>
            </a:r>
          </a:p>
          <a:p>
            <a:pPr marL="457200" indent="-457200">
              <a:buFont typeface="Arial" panose="020B0604020202020204" pitchFamily="34" charset="0"/>
              <a:buChar char="•"/>
            </a:pPr>
            <a:r>
              <a:rPr lang="en-US" altLang="zh-CN" dirty="0">
                <a:ea typeface="宋体" panose="02010600030101010101" pitchFamily="2" charset="-122"/>
              </a:rPr>
              <a:t>Second, and more importantly, with a switch multiple frames can be sent simultaneously (by different stations).</a:t>
            </a:r>
          </a:p>
        </p:txBody>
      </p:sp>
      <p:grpSp>
        <p:nvGrpSpPr>
          <p:cNvPr id="36869" name="Group 15"/>
          <p:cNvGrpSpPr>
            <a:grpSpLocks/>
          </p:cNvGrpSpPr>
          <p:nvPr/>
        </p:nvGrpSpPr>
        <p:grpSpPr bwMode="auto">
          <a:xfrm>
            <a:off x="1556686" y="4370387"/>
            <a:ext cx="8172450" cy="2276475"/>
            <a:chOff x="485775" y="2286000"/>
            <a:chExt cx="8172450" cy="2276475"/>
          </a:xfrm>
        </p:grpSpPr>
        <p:pic>
          <p:nvPicPr>
            <p:cNvPr id="368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2314575"/>
              <a:ext cx="81724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TextBox 4"/>
            <p:cNvSpPr txBox="1">
              <a:spLocks noChangeArrowheads="1"/>
            </p:cNvSpPr>
            <p:nvPr/>
          </p:nvSpPr>
          <p:spPr bwMode="auto">
            <a:xfrm>
              <a:off x="1752600" y="2286000"/>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Switch</a:t>
              </a:r>
            </a:p>
          </p:txBody>
        </p:sp>
        <p:sp>
          <p:nvSpPr>
            <p:cNvPr id="36872" name="TextBox 5"/>
            <p:cNvSpPr txBox="1">
              <a:spLocks noChangeArrowheads="1"/>
            </p:cNvSpPr>
            <p:nvPr/>
          </p:nvSpPr>
          <p:spPr bwMode="auto">
            <a:xfrm>
              <a:off x="5257800" y="3962400"/>
              <a:ext cx="243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Twisted pair</a:t>
              </a:r>
            </a:p>
          </p:txBody>
        </p:sp>
        <p:sp>
          <p:nvSpPr>
            <p:cNvPr id="36873" name="TextBox 6"/>
            <p:cNvSpPr txBox="1">
              <a:spLocks noChangeArrowheads="1"/>
            </p:cNvSpPr>
            <p:nvPr/>
          </p:nvSpPr>
          <p:spPr bwMode="auto">
            <a:xfrm>
              <a:off x="5562600" y="3581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Switch ports</a:t>
              </a:r>
            </a:p>
          </p:txBody>
        </p:sp>
        <p:sp>
          <p:nvSpPr>
            <p:cNvPr id="36874" name="TextBox 7"/>
            <p:cNvSpPr txBox="1">
              <a:spLocks noChangeArrowheads="1"/>
            </p:cNvSpPr>
            <p:nvPr/>
          </p:nvSpPr>
          <p:spPr bwMode="auto">
            <a:xfrm>
              <a:off x="7315200" y="2982913"/>
              <a:ext cx="60960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Hub</a:t>
              </a:r>
            </a:p>
          </p:txBody>
        </p:sp>
      </p:grpSp>
      <p:sp>
        <p:nvSpPr>
          <p:cNvPr id="2" name="矩形 1">
            <a:extLst>
              <a:ext uri="{FF2B5EF4-FFF2-40B4-BE49-F238E27FC236}">
                <a16:creationId xmlns:a16="http://schemas.microsoft.com/office/drawing/2014/main" id="{1D9E5101-1B8D-4B1D-A595-B3809A818C0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Switched/Fast Ethernet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829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37892" name="Rectangle 3"/>
          <p:cNvSpPr>
            <a:spLocks noGrp="1" noChangeArrowheads="1"/>
          </p:cNvSpPr>
          <p:nvPr>
            <p:ph idx="1"/>
          </p:nvPr>
        </p:nvSpPr>
        <p:spPr>
          <a:xfrm>
            <a:off x="851940" y="1039999"/>
            <a:ext cx="10996467" cy="2306636"/>
          </a:xfrm>
        </p:spPr>
        <p:txBody>
          <a:bodyPr/>
          <a:lstStyle/>
          <a:p>
            <a:r>
              <a:rPr lang="en-US" altLang="zh-CN" dirty="0">
                <a:ea typeface="宋体" panose="02010600030101010101" pitchFamily="2" charset="-122"/>
              </a:rPr>
              <a:t>Fast Ethernet extended Ethernet from 10 to 100 Mbps</a:t>
            </a:r>
          </a:p>
          <a:p>
            <a:pPr lvl="1"/>
            <a:r>
              <a:rPr lang="en-US" altLang="zh-CN" dirty="0">
                <a:ea typeface="宋体" panose="02010600030101010101" pitchFamily="2" charset="-122"/>
              </a:rPr>
              <a:t>The MAC sublayer was left unchanged.</a:t>
            </a:r>
          </a:p>
          <a:p>
            <a:pPr lvl="1"/>
            <a:r>
              <a:rPr lang="en-US" altLang="zh-CN" dirty="0">
                <a:ea typeface="宋体" panose="02010600030101010101" pitchFamily="2" charset="-122"/>
              </a:rPr>
              <a:t>To keep the minimum size of the frame, the maximum length of the network should be 10 times shorter</a:t>
            </a:r>
          </a:p>
          <a:p>
            <a:pPr lvl="1"/>
            <a:r>
              <a:rPr lang="en-US" altLang="zh-CN" dirty="0">
                <a:ea typeface="宋体" panose="02010600030101010101" pitchFamily="2" charset="-122"/>
              </a:rPr>
              <a:t>Twisted pair (with Cat 5) dominated the market</a:t>
            </a:r>
          </a:p>
        </p:txBody>
      </p:sp>
      <p:grpSp>
        <p:nvGrpSpPr>
          <p:cNvPr id="3" name="组合 2">
            <a:extLst>
              <a:ext uri="{FF2B5EF4-FFF2-40B4-BE49-F238E27FC236}">
                <a16:creationId xmlns:a16="http://schemas.microsoft.com/office/drawing/2014/main" id="{345143AE-4A2C-4C8B-BEE5-B52D83A8E058}"/>
              </a:ext>
            </a:extLst>
          </p:cNvPr>
          <p:cNvGrpSpPr/>
          <p:nvPr/>
        </p:nvGrpSpPr>
        <p:grpSpPr>
          <a:xfrm>
            <a:off x="1232969" y="3910485"/>
            <a:ext cx="9031286" cy="1602646"/>
            <a:chOff x="1503364" y="3505200"/>
            <a:chExt cx="7464425" cy="1293813"/>
          </a:xfrm>
        </p:grpSpPr>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364" y="3505200"/>
              <a:ext cx="7464425"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568451" y="4130674"/>
              <a:ext cx="7324725" cy="304800"/>
            </a:xfrm>
            <a:prstGeom prst="rect">
              <a:avLst/>
            </a:prstGeom>
            <a:solidFill>
              <a:schemeClr val="accent3">
                <a:lumMod val="60000"/>
                <a:lumOff val="40000"/>
                <a:alpha val="50196"/>
              </a:schemeClr>
            </a:solidFill>
            <a:ln w="9525"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zh-CN">
                <a:ea typeface="宋体" panose="02010600030101010101" pitchFamily="2" charset="-122"/>
              </a:endParaRPr>
            </a:p>
          </p:txBody>
        </p:sp>
      </p:grpSp>
      <p:sp>
        <p:nvSpPr>
          <p:cNvPr id="2" name="矩形 1">
            <a:extLst>
              <a:ext uri="{FF2B5EF4-FFF2-40B4-BE49-F238E27FC236}">
                <a16:creationId xmlns:a16="http://schemas.microsoft.com/office/drawing/2014/main" id="{D51A0621-9816-4ECA-88D8-42DC4DBE8D1A}"/>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Switched/Fast Ethernet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C5A82B6-D632-4B8B-8042-F7A6737D92DF}"/>
              </a:ext>
            </a:extLst>
          </p:cNvPr>
          <p:cNvSpPr txBox="1"/>
          <p:nvPr/>
        </p:nvSpPr>
        <p:spPr>
          <a:xfrm>
            <a:off x="800792" y="3264154"/>
            <a:ext cx="10590415" cy="646331"/>
          </a:xfrm>
          <a:prstGeom prst="rect">
            <a:avLst/>
          </a:prstGeom>
          <a:noFill/>
        </p:spPr>
        <p:txBody>
          <a:bodyPr wrap="square">
            <a:spAutoFit/>
          </a:bodyPr>
          <a:lstStyle/>
          <a:p>
            <a:pPr algn="l"/>
            <a:r>
              <a:rPr lang="zh-CN" altLang="en-US" b="0" i="0" dirty="0">
                <a:solidFill>
                  <a:srgbClr val="333333"/>
                </a:solidFill>
                <a:effectLst/>
                <a:latin typeface="微软雅黑" panose="020B0503020204020204" pitchFamily="34" charset="-122"/>
                <a:ea typeface="微软雅黑" panose="020B0503020204020204" pitchFamily="34" charset="-122"/>
              </a:rPr>
              <a:t>快速以太网制定了三种有关传输介质的标准：</a:t>
            </a:r>
            <a:r>
              <a:rPr lang="en-US" altLang="zh-CN" b="0" i="0" dirty="0">
                <a:solidFill>
                  <a:srgbClr val="333333"/>
                </a:solidFill>
                <a:effectLst/>
                <a:latin typeface="微软雅黑" panose="020B0503020204020204" pitchFamily="34" charset="-122"/>
                <a:ea typeface="微软雅黑" panose="020B0503020204020204" pitchFamily="34" charset="-122"/>
              </a:rPr>
              <a:t>100BASE-T4</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100BASE-TX</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100BASE-FX</a:t>
            </a:r>
            <a:r>
              <a:rPr lang="zh-CN" altLang="en-US" dirty="0">
                <a:solidFill>
                  <a:srgbClr val="333333"/>
                </a:solidFill>
                <a:latin typeface="微软雅黑" panose="020B0503020204020204" pitchFamily="34" charset="-122"/>
                <a:ea typeface="微软雅黑" panose="020B0503020204020204" pitchFamily="34" charset="-122"/>
              </a:rPr>
              <a:t>。后两种支持全双工模式。</a:t>
            </a:r>
            <a:endParaRPr lang="en-US" altLang="zh-CN" dirty="0">
              <a:solidFill>
                <a:srgbClr val="333333"/>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4F60BECA-1D7C-4F7F-8C35-E048B3E0DE4C}"/>
              </a:ext>
            </a:extLst>
          </p:cNvPr>
          <p:cNvSpPr txBox="1"/>
          <p:nvPr/>
        </p:nvSpPr>
        <p:spPr>
          <a:xfrm>
            <a:off x="825985" y="5641575"/>
            <a:ext cx="10667999" cy="646331"/>
          </a:xfrm>
          <a:prstGeom prst="rect">
            <a:avLst/>
          </a:prstGeom>
          <a:noFill/>
        </p:spPr>
        <p:txBody>
          <a:bodyPr wrap="square">
            <a:spAutoFit/>
          </a:bodyPr>
          <a:lstStyle>
            <a:defPPr>
              <a:defRPr lang="zh-CN"/>
            </a:defPPr>
            <a:lvl1pPr>
              <a:defRPr b="0" i="0">
                <a:solidFill>
                  <a:srgbClr val="333333"/>
                </a:solidFill>
                <a:effectLst/>
                <a:latin typeface="微软雅黑" panose="020B0503020204020204" pitchFamily="34" charset="-122"/>
                <a:ea typeface="微软雅黑" panose="020B0503020204020204" pitchFamily="34" charset="-122"/>
              </a:defRPr>
            </a:lvl1pPr>
          </a:lstStyle>
          <a:p>
            <a:r>
              <a:rPr lang="en-US" altLang="zh-CN" dirty="0"/>
              <a:t>100 BASE-T</a:t>
            </a:r>
            <a:r>
              <a:rPr lang="zh-CN" altLang="en-US" dirty="0"/>
              <a:t>下有</a:t>
            </a:r>
            <a:r>
              <a:rPr lang="en-US" altLang="zh-CN" dirty="0"/>
              <a:t>X</a:t>
            </a:r>
            <a:r>
              <a:rPr lang="zh-CN" altLang="en-US" dirty="0"/>
              <a:t>或</a:t>
            </a:r>
            <a:r>
              <a:rPr lang="en-US" altLang="zh-CN" dirty="0"/>
              <a:t>4</a:t>
            </a:r>
            <a:r>
              <a:rPr lang="zh-CN" altLang="en-US" dirty="0"/>
              <a:t>两个标准</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t>）</a:t>
            </a:r>
            <a:r>
              <a:rPr lang="en-US" altLang="zh-CN" b="0" i="0" dirty="0">
                <a:solidFill>
                  <a:srgbClr val="333333"/>
                </a:solidFill>
                <a:effectLst/>
                <a:latin typeface="arial" panose="020B0604020202020204" pitchFamily="34" charset="0"/>
              </a:rPr>
              <a:t>TX</a:t>
            </a:r>
            <a:r>
              <a:rPr lang="zh-CN" altLang="en-US" b="0" i="0" dirty="0">
                <a:solidFill>
                  <a:srgbClr val="333333"/>
                </a:solidFill>
                <a:effectLst/>
                <a:latin typeface="arial" panose="020B0604020202020204" pitchFamily="34" charset="0"/>
              </a:rPr>
              <a:t>表示传输介质</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对</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类</a:t>
            </a:r>
            <a:r>
              <a:rPr lang="en-US" altLang="zh-CN" b="0" i="0" dirty="0">
                <a:solidFill>
                  <a:srgbClr val="333333"/>
                </a:solidFill>
                <a:effectLst/>
                <a:latin typeface="arial" panose="020B0604020202020204" pitchFamily="34" charset="0"/>
              </a:rPr>
              <a:t>UTP</a:t>
            </a:r>
            <a:r>
              <a:rPr lang="zh-CN" altLang="en-US" b="0" i="0" dirty="0">
                <a:solidFill>
                  <a:srgbClr val="333333"/>
                </a:solidFill>
                <a:effectLst/>
                <a:latin typeface="arial" panose="020B0604020202020204" pitchFamily="34" charset="0"/>
              </a:rPr>
              <a:t>高质量的双绞线，一对用于发送数据，一对用于接受数据</a:t>
            </a:r>
            <a:r>
              <a:rPr lang="zh-CN" altLang="en-US" dirty="0">
                <a:latin typeface="arial" panose="020B0604020202020204" pitchFamily="34" charset="0"/>
              </a:rPr>
              <a:t>，全双工工作</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T4</a:t>
            </a:r>
            <a:r>
              <a:rPr lang="zh-CN" altLang="en-US" b="0" i="0" dirty="0">
                <a:solidFill>
                  <a:srgbClr val="333333"/>
                </a:solidFill>
                <a:effectLst/>
                <a:latin typeface="arial" panose="020B0604020202020204" pitchFamily="34" charset="0"/>
              </a:rPr>
              <a:t>使用的是</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对</a:t>
            </a:r>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类非屏蔽（</a:t>
            </a:r>
            <a:r>
              <a:rPr lang="en-US" altLang="zh-CN" b="0" i="0" dirty="0">
                <a:solidFill>
                  <a:srgbClr val="333333"/>
                </a:solidFill>
                <a:effectLst/>
                <a:latin typeface="arial" panose="020B0604020202020204" pitchFamily="34" charset="0"/>
              </a:rPr>
              <a:t>UTP)</a:t>
            </a:r>
            <a:r>
              <a:rPr lang="zh-CN" altLang="en-US" b="0" i="0" dirty="0">
                <a:solidFill>
                  <a:srgbClr val="333333"/>
                </a:solidFill>
                <a:effectLst/>
                <a:latin typeface="arial" panose="020B0604020202020204" pitchFamily="34" charset="0"/>
              </a:rPr>
              <a:t>双绞线</a:t>
            </a:r>
            <a:endParaRPr lang="zh-CN" altLang="en-US" dirty="0"/>
          </a:p>
        </p:txBody>
      </p:sp>
      <p:sp>
        <p:nvSpPr>
          <p:cNvPr id="10" name="文本框 9">
            <a:extLst>
              <a:ext uri="{FF2B5EF4-FFF2-40B4-BE49-F238E27FC236}">
                <a16:creationId xmlns:a16="http://schemas.microsoft.com/office/drawing/2014/main" id="{F825E235-12D6-44BD-A793-13660227DC4F}"/>
              </a:ext>
            </a:extLst>
          </p:cNvPr>
          <p:cNvSpPr txBox="1"/>
          <p:nvPr/>
        </p:nvSpPr>
        <p:spPr>
          <a:xfrm>
            <a:off x="7328199" y="2257555"/>
            <a:ext cx="4863801" cy="400110"/>
          </a:xfrm>
          <a:prstGeom prst="rect">
            <a:avLst/>
          </a:prstGeom>
          <a:noFill/>
          <a:ln>
            <a:solidFill>
              <a:schemeClr val="tx1"/>
            </a:solidFill>
          </a:ln>
        </p:spPr>
        <p:txBody>
          <a:bodyPr wrap="square">
            <a:spAutoFit/>
          </a:bodyPr>
          <a:lstStyle/>
          <a:p>
            <a:pPr algn="ctr"/>
            <a:r>
              <a:rPr lang="en-US" altLang="zh-CN" sz="2000" b="1" i="0" dirty="0">
                <a:solidFill>
                  <a:srgbClr val="FF0000"/>
                </a:solidFill>
                <a:effectLst/>
                <a:latin typeface="Arimo"/>
              </a:rPr>
              <a:t>Transmission delay &gt;= 2 * Propagation delay</a:t>
            </a:r>
            <a:endParaRPr lang="zh-CN" altLang="en-US" sz="2000" b="1" dirty="0">
              <a:solidFill>
                <a:srgbClr val="FF0000"/>
              </a:solidFill>
            </a:endParaRPr>
          </a:p>
        </p:txBody>
      </p:sp>
      <p:sp>
        <p:nvSpPr>
          <p:cNvPr id="14" name="文本框 13">
            <a:extLst>
              <a:ext uri="{FF2B5EF4-FFF2-40B4-BE49-F238E27FC236}">
                <a16:creationId xmlns:a16="http://schemas.microsoft.com/office/drawing/2014/main" id="{FF7BF4C2-425E-4D97-B00A-CE8FC52FFFD8}"/>
              </a:ext>
            </a:extLst>
          </p:cNvPr>
          <p:cNvSpPr txBox="1"/>
          <p:nvPr/>
        </p:nvSpPr>
        <p:spPr>
          <a:xfrm>
            <a:off x="9007096" y="2743702"/>
            <a:ext cx="2024418" cy="400110"/>
          </a:xfrm>
          <a:prstGeom prst="rect">
            <a:avLst/>
          </a:prstGeom>
          <a:noFill/>
          <a:ln>
            <a:solidFill>
              <a:schemeClr val="tx1"/>
            </a:solidFill>
          </a:ln>
        </p:spPr>
        <p:txBody>
          <a:bodyPr wrap="square">
            <a:spAutoFit/>
          </a:bodyPr>
          <a:lstStyle/>
          <a:p>
            <a:pPr algn="ctr"/>
            <a:r>
              <a:rPr lang="pl-PL" altLang="zh-CN" sz="2000" b="1" i="0" dirty="0">
                <a:solidFill>
                  <a:srgbClr val="FF0000"/>
                </a:solidFill>
                <a:effectLst/>
                <a:latin typeface="Arimo"/>
              </a:rPr>
              <a:t>L &gt;= 2 </a:t>
            </a:r>
            <a:r>
              <a:rPr lang="en-US" altLang="zh-CN" sz="2000" b="1" i="0" dirty="0">
                <a:solidFill>
                  <a:srgbClr val="FF0000"/>
                </a:solidFill>
                <a:effectLst/>
                <a:latin typeface="Arimo"/>
              </a:rPr>
              <a:t>*</a:t>
            </a:r>
            <a:r>
              <a:rPr lang="pl-PL" altLang="zh-CN" sz="2000" b="1" i="0" dirty="0">
                <a:solidFill>
                  <a:srgbClr val="FF0000"/>
                </a:solidFill>
                <a:effectLst/>
                <a:latin typeface="Arimo"/>
              </a:rPr>
              <a:t> B </a:t>
            </a:r>
            <a:r>
              <a:rPr lang="en-US" altLang="zh-CN" sz="2000" b="1" i="0" dirty="0">
                <a:solidFill>
                  <a:srgbClr val="FF0000"/>
                </a:solidFill>
                <a:effectLst/>
                <a:latin typeface="Arimo"/>
              </a:rPr>
              <a:t>*</a:t>
            </a:r>
            <a:r>
              <a:rPr lang="pl-PL" altLang="zh-CN" sz="2000" b="1" i="0" dirty="0">
                <a:solidFill>
                  <a:srgbClr val="FF0000"/>
                </a:solidFill>
                <a:effectLst/>
                <a:latin typeface="Arimo"/>
              </a:rPr>
              <a:t> D / V</a:t>
            </a:r>
            <a:endParaRPr lang="zh-CN" altLang="en-US" sz="2000" b="1" dirty="0">
              <a:solidFill>
                <a:srgbClr val="FF0000"/>
              </a:solidFill>
            </a:endParaRPr>
          </a:p>
        </p:txBody>
      </p:sp>
    </p:spTree>
    <p:extLst>
      <p:ext uri="{BB962C8B-B14F-4D97-AF65-F5344CB8AC3E}">
        <p14:creationId xmlns:p14="http://schemas.microsoft.com/office/powerpoint/2010/main" val="2609005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Footer Placeholder 8"/>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36868" name="Rectangle 3"/>
          <p:cNvSpPr>
            <a:spLocks noGrp="1" noChangeArrowheads="1"/>
          </p:cNvSpPr>
          <p:nvPr>
            <p:ph idx="1"/>
          </p:nvPr>
        </p:nvSpPr>
        <p:spPr>
          <a:xfrm>
            <a:off x="519680" y="1204126"/>
            <a:ext cx="11461750" cy="3706740"/>
          </a:xfrm>
        </p:spPr>
        <p:txBody>
          <a:bodyPr>
            <a:normAutofit/>
          </a:bodyPr>
          <a:lstStyle/>
          <a:p>
            <a:pPr marL="457200" indent="-457200">
              <a:buFont typeface="Arial" panose="020B0604020202020204" pitchFamily="34" charset="0"/>
              <a:buChar char="•"/>
            </a:pPr>
            <a:r>
              <a:rPr lang="en-US" altLang="zh-CN" dirty="0">
                <a:ea typeface="宋体" panose="02010600030101010101" pitchFamily="2" charset="-122"/>
              </a:rPr>
              <a:t>IEEE 802.3u</a:t>
            </a:r>
            <a:r>
              <a:rPr lang="zh-CN" altLang="en-US" dirty="0">
                <a:ea typeface="宋体" panose="02010600030101010101" pitchFamily="2" charset="-122"/>
              </a:rPr>
              <a:t>工作组规范（</a:t>
            </a:r>
            <a:r>
              <a:rPr lang="en-US" altLang="zh-CN" dirty="0">
                <a:ea typeface="宋体" panose="02010600030101010101" pitchFamily="2" charset="-122"/>
              </a:rPr>
              <a:t>1995,6</a:t>
            </a:r>
            <a:r>
              <a:rPr lang="zh-CN" altLang="en-US" dirty="0">
                <a:ea typeface="宋体" panose="02010600030101010101" pitchFamily="2" charset="-122"/>
              </a:rPr>
              <a:t>）</a:t>
            </a:r>
            <a:endParaRPr lang="en-US" altLang="zh-CN" dirty="0">
              <a:ea typeface="宋体" panose="02010600030101010101" pitchFamily="2" charset="-122"/>
            </a:endParaRPr>
          </a:p>
          <a:p>
            <a:r>
              <a:rPr lang="zh-CN" altLang="en-US" dirty="0">
                <a:ea typeface="宋体" panose="02010600030101010101" pitchFamily="2" charset="-122"/>
              </a:rPr>
              <a:t>特点：</a:t>
            </a:r>
            <a:endParaRPr lang="en-US" altLang="zh-CN" dirty="0">
              <a:ea typeface="宋体" panose="02010600030101010101" pitchFamily="2" charset="-122"/>
            </a:endParaRPr>
          </a:p>
          <a:p>
            <a:pPr marL="457200" indent="-457200">
              <a:buFont typeface="Wingdings" panose="05000000000000000000" pitchFamily="2" charset="2"/>
              <a:buChar char="ü"/>
            </a:pPr>
            <a:r>
              <a:rPr lang="zh-CN" altLang="zh-CN" dirty="0">
                <a:ea typeface="宋体" panose="02010600030101010101" pitchFamily="2" charset="-122"/>
              </a:rPr>
              <a:t>传输率比普通以太网</a:t>
            </a:r>
            <a:r>
              <a:rPr lang="zh-CN" altLang="en-US" dirty="0">
                <a:ea typeface="宋体" panose="02010600030101010101" pitchFamily="2" charset="-122"/>
              </a:rPr>
              <a:t>快</a:t>
            </a:r>
            <a:r>
              <a:rPr lang="en-US" altLang="zh-CN" dirty="0">
                <a:ea typeface="宋体" panose="02010600030101010101" pitchFamily="2" charset="-122"/>
              </a:rPr>
              <a:t>10</a:t>
            </a:r>
            <a:r>
              <a:rPr lang="zh-CN" altLang="zh-CN" dirty="0">
                <a:ea typeface="宋体" panose="02010600030101010101" pitchFamily="2" charset="-122"/>
              </a:rPr>
              <a:t>倍</a:t>
            </a:r>
            <a:r>
              <a:rPr lang="zh-CN" altLang="en-US" dirty="0">
                <a:ea typeface="宋体" panose="02010600030101010101" pitchFamily="2" charset="-122"/>
              </a:rPr>
              <a:t>（</a:t>
            </a:r>
            <a:r>
              <a:rPr lang="zh-CN" altLang="zh-CN" dirty="0">
                <a:ea typeface="宋体" panose="02010600030101010101" pitchFamily="2" charset="-122"/>
              </a:rPr>
              <a:t>达到</a:t>
            </a:r>
            <a:r>
              <a:rPr lang="en-US" altLang="zh-CN" dirty="0">
                <a:ea typeface="宋体" panose="02010600030101010101" pitchFamily="2" charset="-122"/>
              </a:rPr>
              <a:t>100Mbps</a:t>
            </a:r>
            <a:r>
              <a:rPr lang="zh-CN" altLang="en-US" dirty="0">
                <a:ea typeface="宋体" panose="02010600030101010101" pitchFamily="2" charset="-122"/>
              </a:rPr>
              <a:t>）</a:t>
            </a:r>
            <a:endParaRPr lang="en-US" altLang="zh-CN" dirty="0">
              <a:ea typeface="宋体" panose="02010600030101010101" pitchFamily="2" charset="-122"/>
            </a:endParaRPr>
          </a:p>
          <a:p>
            <a:pPr marL="457200" indent="-457200">
              <a:buFont typeface="Wingdings" panose="05000000000000000000" pitchFamily="2" charset="2"/>
              <a:buChar char="ü"/>
            </a:pPr>
            <a:r>
              <a:rPr lang="zh-CN" altLang="en-US" dirty="0">
                <a:ea typeface="宋体" panose="02010600030101010101" pitchFamily="2" charset="-122"/>
              </a:rPr>
              <a:t>采用</a:t>
            </a:r>
            <a:r>
              <a:rPr lang="en-US" altLang="zh-CN" dirty="0">
                <a:ea typeface="宋体" panose="02010600030101010101" pitchFamily="2" charset="-122"/>
              </a:rPr>
              <a:t>CSMA/CD</a:t>
            </a:r>
            <a:r>
              <a:rPr lang="zh-CN" altLang="en-US" dirty="0">
                <a:ea typeface="宋体" panose="02010600030101010101" pitchFamily="2" charset="-122"/>
              </a:rPr>
              <a:t>控制方式和</a:t>
            </a:r>
            <a:r>
              <a:rPr lang="en-US" altLang="zh-CN" dirty="0">
                <a:ea typeface="宋体" panose="02010600030101010101" pitchFamily="2" charset="-122"/>
              </a:rPr>
              <a:t>802.3</a:t>
            </a:r>
            <a:r>
              <a:rPr lang="zh-CN" altLang="en-US" dirty="0">
                <a:ea typeface="宋体" panose="02010600030101010101" pitchFamily="2" charset="-122"/>
              </a:rPr>
              <a:t>帧格式</a:t>
            </a:r>
            <a:endParaRPr lang="en-US" altLang="zh-CN" dirty="0">
              <a:ea typeface="宋体" panose="02010600030101010101" pitchFamily="2" charset="-122"/>
            </a:endParaRPr>
          </a:p>
          <a:p>
            <a:pPr marL="457200" indent="-457200">
              <a:buFont typeface="Wingdings" panose="05000000000000000000" pitchFamily="2" charset="2"/>
              <a:buChar char="ü"/>
            </a:pPr>
            <a:r>
              <a:rPr lang="en-US" altLang="zh-CN" dirty="0">
                <a:ea typeface="宋体" panose="02010600030101010101" pitchFamily="2" charset="-122"/>
              </a:rPr>
              <a:t>100Base-TX</a:t>
            </a:r>
            <a:r>
              <a:rPr lang="zh-CN" altLang="en-US" dirty="0">
                <a:ea typeface="宋体" panose="02010600030101010101" pitchFamily="2" charset="-122"/>
              </a:rPr>
              <a:t>采用</a:t>
            </a:r>
            <a:r>
              <a:rPr lang="en-US" altLang="zh-CN" dirty="0">
                <a:ea typeface="宋体" panose="02010600030101010101" pitchFamily="2" charset="-122"/>
              </a:rPr>
              <a:t>2</a:t>
            </a:r>
            <a:r>
              <a:rPr lang="zh-CN" altLang="en-US" dirty="0">
                <a:ea typeface="宋体" panose="02010600030101010101" pitchFamily="2" charset="-122"/>
              </a:rPr>
              <a:t>对</a:t>
            </a:r>
            <a:r>
              <a:rPr lang="en-US" altLang="zh-CN" dirty="0">
                <a:ea typeface="宋体" panose="02010600030101010101" pitchFamily="2" charset="-122"/>
              </a:rPr>
              <a:t>5</a:t>
            </a:r>
            <a:r>
              <a:rPr lang="zh-CN" altLang="en-US" dirty="0">
                <a:ea typeface="宋体" panose="02010600030101010101" pitchFamily="2" charset="-122"/>
              </a:rPr>
              <a:t>类双绞线</a:t>
            </a:r>
            <a:endParaRPr lang="en-US" altLang="zh-CN" dirty="0">
              <a:ea typeface="宋体" panose="02010600030101010101" pitchFamily="2" charset="-122"/>
            </a:endParaRPr>
          </a:p>
          <a:p>
            <a:pPr marL="457200" indent="-457200">
              <a:buFont typeface="Wingdings" panose="05000000000000000000" pitchFamily="2" charset="2"/>
              <a:buChar char="ü"/>
            </a:pPr>
            <a:r>
              <a:rPr lang="en-US" altLang="zh-CN" dirty="0">
                <a:ea typeface="宋体" panose="02010600030101010101" pitchFamily="2" charset="-122"/>
              </a:rPr>
              <a:t>100Base-T4</a:t>
            </a:r>
            <a:r>
              <a:rPr lang="zh-CN" altLang="en-US" dirty="0">
                <a:ea typeface="宋体" panose="02010600030101010101" pitchFamily="2" charset="-122"/>
              </a:rPr>
              <a:t>采用</a:t>
            </a:r>
            <a:r>
              <a:rPr lang="en-US" altLang="zh-CN" dirty="0">
                <a:ea typeface="宋体" panose="02010600030101010101" pitchFamily="2" charset="-122"/>
              </a:rPr>
              <a:t>4</a:t>
            </a:r>
            <a:r>
              <a:rPr lang="zh-CN" altLang="en-US" dirty="0">
                <a:ea typeface="宋体" panose="02010600030101010101" pitchFamily="2" charset="-122"/>
              </a:rPr>
              <a:t>对</a:t>
            </a:r>
            <a:r>
              <a:rPr lang="en-US" altLang="zh-CN" dirty="0">
                <a:ea typeface="宋体" panose="02010600030101010101" pitchFamily="2" charset="-122"/>
              </a:rPr>
              <a:t>3</a:t>
            </a:r>
            <a:r>
              <a:rPr lang="zh-CN" altLang="en-US">
                <a:ea typeface="宋体" panose="02010600030101010101" pitchFamily="2" charset="-122"/>
              </a:rPr>
              <a:t>类双绞线</a:t>
            </a:r>
            <a:endParaRPr lang="en-US" altLang="zh-CN" dirty="0">
              <a:ea typeface="宋体" panose="02010600030101010101" pitchFamily="2" charset="-122"/>
            </a:endParaRPr>
          </a:p>
        </p:txBody>
      </p:sp>
      <p:sp>
        <p:nvSpPr>
          <p:cNvPr id="2" name="矩形 1">
            <a:extLst>
              <a:ext uri="{FF2B5EF4-FFF2-40B4-BE49-F238E27FC236}">
                <a16:creationId xmlns:a16="http://schemas.microsoft.com/office/drawing/2014/main" id="{1D9E5101-1B8D-4B1D-A595-B3809A818C0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Fast Ethernet (4)</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366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B91919C-4C65-4583-97A4-FBA6177428A7}"/>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zh-CN" altLang="en-US" sz="2800" b="1" kern="0" dirty="0">
                <a:solidFill>
                  <a:srgbClr val="C00000"/>
                </a:solidFill>
                <a:latin typeface="微软雅黑" panose="020B0503020204020204" pitchFamily="34" charset="-122"/>
                <a:ea typeface="微软雅黑" panose="020B0503020204020204" pitchFamily="34" charset="-122"/>
                <a:cs typeface="+mn-cs"/>
              </a:rPr>
              <a:t>交换机的工作原理及交换方式</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aphicFrame>
        <p:nvGraphicFramePr>
          <p:cNvPr id="7" name="Object 1">
            <a:extLst>
              <a:ext uri="{FF2B5EF4-FFF2-40B4-BE49-F238E27FC236}">
                <a16:creationId xmlns:a16="http://schemas.microsoft.com/office/drawing/2014/main" id="{2766060D-3A69-45DC-A61B-8AF8A2477C23}"/>
              </a:ext>
            </a:extLst>
          </p:cNvPr>
          <p:cNvGraphicFramePr>
            <a:graphicFrameLocks noChangeAspect="1"/>
          </p:cNvGraphicFramePr>
          <p:nvPr>
            <p:extLst>
              <p:ext uri="{D42A27DB-BD31-4B8C-83A1-F6EECF244321}">
                <p14:modId xmlns:p14="http://schemas.microsoft.com/office/powerpoint/2010/main" val="2419685880"/>
              </p:ext>
            </p:extLst>
          </p:nvPr>
        </p:nvGraphicFramePr>
        <p:xfrm>
          <a:off x="5845629" y="1598386"/>
          <a:ext cx="6193970" cy="4177762"/>
        </p:xfrm>
        <a:graphic>
          <a:graphicData uri="http://schemas.openxmlformats.org/presentationml/2006/ole">
            <mc:AlternateContent xmlns:mc="http://schemas.openxmlformats.org/markup-compatibility/2006">
              <mc:Choice xmlns:v="urn:schemas-microsoft-com:vml" Requires="v">
                <p:oleObj spid="_x0000_s1080" name="Visio" r:id="rId4" imgW="5002604" imgH="3495256" progId="Visio.Drawing.11">
                  <p:embed/>
                </p:oleObj>
              </mc:Choice>
              <mc:Fallback>
                <p:oleObj name="Visio" r:id="rId4" imgW="5002604" imgH="3495256" progId="Visio.Drawing.11">
                  <p:embed/>
                  <p:pic>
                    <p:nvPicPr>
                      <p:cNvPr id="44064" name="Object 1">
                        <a:extLst>
                          <a:ext uri="{FF2B5EF4-FFF2-40B4-BE49-F238E27FC236}">
                            <a16:creationId xmlns:a16="http://schemas.microsoft.com/office/drawing/2014/main" id="{79A4ED30-EAB0-420F-B4A0-566BDC0ABF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5629" y="1598386"/>
                        <a:ext cx="6193970" cy="4177762"/>
                      </a:xfrm>
                      <a:prstGeom prst="rect">
                        <a:avLst/>
                      </a:prstGeom>
                      <a:noFill/>
                      <a:ln>
                        <a:noFill/>
                      </a:ln>
                    </p:spPr>
                  </p:pic>
                </p:oleObj>
              </mc:Fallback>
            </mc:AlternateContent>
          </a:graphicData>
        </a:graphic>
      </p:graphicFrame>
      <p:sp>
        <p:nvSpPr>
          <p:cNvPr id="9" name="文本框 8">
            <a:extLst>
              <a:ext uri="{FF2B5EF4-FFF2-40B4-BE49-F238E27FC236}">
                <a16:creationId xmlns:a16="http://schemas.microsoft.com/office/drawing/2014/main" id="{B278AF5F-F6F8-4C5E-AB4F-F13C66C12368}"/>
              </a:ext>
            </a:extLst>
          </p:cNvPr>
          <p:cNvSpPr txBox="1"/>
          <p:nvPr/>
        </p:nvSpPr>
        <p:spPr>
          <a:xfrm>
            <a:off x="152401" y="1071454"/>
            <a:ext cx="5426528" cy="5462457"/>
          </a:xfrm>
          <a:prstGeom prst="rect">
            <a:avLst/>
          </a:prstGeom>
          <a:noFill/>
        </p:spPr>
        <p:txBody>
          <a:bodyPr wrap="square">
            <a:spAutoFit/>
          </a:bodyPr>
          <a:lstStyle/>
          <a:p>
            <a:pPr>
              <a:buFont typeface="Wingdings 2" panose="05020102010507070707" pitchFamily="82" charset="2"/>
              <a:buNone/>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交换机的交换方式</a:t>
            </a:r>
          </a:p>
          <a:p>
            <a:pPr>
              <a:lnSpc>
                <a:spcPct val="150000"/>
              </a:lnSpc>
              <a:buFont typeface="Wingdings 2" panose="05020102010507070707" pitchFamily="82" charset="2"/>
              <a:buNone/>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）直接交换方式</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交换机只接收</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数据帧头部，</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检测目的地址，立即转发</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（无论</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帧是否出错</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帧出错检测由结点主机完成</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延迟</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小</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，缺乏差错检测</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2" panose="05020102010507070707" pitchFamily="82" charset="2"/>
              <a:buNone/>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）存储转发交换方式</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交换机完整地接收</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帧，并检测差错。</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若</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帧正确，则根据帧目的地址确定输出端口，</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进行</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转发出</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具有帧差错检测能力</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，延迟大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2" panose="05020102010507070707" pitchFamily="82" charset="2"/>
              <a:buNone/>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）改进的直接交换方式</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（二者结合）</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在接收到数据的前</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64</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字节之后</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判断数据的头部字段是否正确</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如果正确则转发出去</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这种方法对于短数据来说</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交换延迟与直接交换方式比较接近</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而对于长数据来说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由于它只对数据前部的主要字段进行差错检测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因此交换延迟将会明显减少</a:t>
            </a:r>
          </a:p>
        </p:txBody>
      </p:sp>
      <p:sp>
        <p:nvSpPr>
          <p:cNvPr id="11" name="矩形 34">
            <a:extLst>
              <a:ext uri="{FF2B5EF4-FFF2-40B4-BE49-F238E27FC236}">
                <a16:creationId xmlns:a16="http://schemas.microsoft.com/office/drawing/2014/main" id="{54AFB819-75C5-42B6-B00A-176AE3BB489C}"/>
              </a:ext>
            </a:extLst>
          </p:cNvPr>
          <p:cNvSpPr>
            <a:spLocks noChangeArrowheads="1"/>
          </p:cNvSpPr>
          <p:nvPr/>
        </p:nvSpPr>
        <p:spPr bwMode="auto">
          <a:xfrm>
            <a:off x="7247618" y="6058354"/>
            <a:ext cx="2852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a:solidFill>
                  <a:schemeClr val="tx2"/>
                </a:solidFill>
                <a:latin typeface="楷体" panose="02010609060101010101" pitchFamily="49" charset="-122"/>
                <a:ea typeface="楷体" panose="02010609060101010101" pitchFamily="49" charset="-122"/>
              </a:rPr>
              <a:t>局域网交换机结构与工作原理</a:t>
            </a:r>
            <a:endParaRPr lang="zh-CN" altLang="en-US" sz="1600">
              <a:solidFill>
                <a:schemeClr val="tx2"/>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169374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789" y="1143001"/>
            <a:ext cx="3068358" cy="256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567" y="1161701"/>
            <a:ext cx="3068357" cy="254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931" y="3598864"/>
            <a:ext cx="3156107" cy="255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6A5B97D2-9C0D-4F21-8DB6-2C0022CB7BA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Encoding for fast Ethernet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1668101-7009-461F-962D-4848BD7F07CE}"/>
              </a:ext>
            </a:extLst>
          </p:cNvPr>
          <p:cNvSpPr txBox="1"/>
          <p:nvPr/>
        </p:nvSpPr>
        <p:spPr>
          <a:xfrm>
            <a:off x="7811117" y="4636777"/>
            <a:ext cx="4280273" cy="584775"/>
          </a:xfrm>
          <a:prstGeom prst="rect">
            <a:avLst/>
          </a:prstGeom>
          <a:noFill/>
        </p:spPr>
        <p:txBody>
          <a:bodyPr wrap="square">
            <a:spAutoFit/>
          </a:bodyPr>
          <a:lstStyle/>
          <a:p>
            <a:r>
              <a:rPr lang="en-US" altLang="zh-CN" sz="1600" b="0" i="0" dirty="0">
                <a:solidFill>
                  <a:srgbClr val="333333"/>
                </a:solidFill>
                <a:effectLst/>
                <a:latin typeface="微软雅黑" panose="020B0503020204020204" pitchFamily="34" charset="-122"/>
                <a:ea typeface="微软雅黑" panose="020B0503020204020204" pitchFamily="34" charset="-122"/>
              </a:rPr>
              <a:t>100BASE-T4</a:t>
            </a:r>
            <a:r>
              <a:rPr lang="zh-CN" altLang="en-US" sz="1600" b="0" i="0" dirty="0">
                <a:solidFill>
                  <a:srgbClr val="333333"/>
                </a:solidFill>
                <a:effectLst/>
                <a:latin typeface="微软雅黑" panose="020B0503020204020204" pitchFamily="34" charset="-122"/>
                <a:ea typeface="微软雅黑" panose="020B0503020204020204" pitchFamily="34" charset="-122"/>
              </a:rPr>
              <a:t>使用的是</a:t>
            </a:r>
            <a:r>
              <a:rPr lang="en-US" altLang="zh-CN" sz="1600" b="0" i="0" dirty="0">
                <a:solidFill>
                  <a:srgbClr val="333333"/>
                </a:solidFill>
                <a:effectLst/>
                <a:latin typeface="微软雅黑" panose="020B0503020204020204" pitchFamily="34" charset="-122"/>
                <a:ea typeface="微软雅黑" panose="020B0503020204020204" pitchFamily="34" charset="-122"/>
              </a:rPr>
              <a:t>4</a:t>
            </a:r>
            <a:r>
              <a:rPr lang="zh-CN" altLang="en-US" sz="1600" b="0" i="0" dirty="0">
                <a:solidFill>
                  <a:srgbClr val="333333"/>
                </a:solidFill>
                <a:effectLst/>
                <a:latin typeface="微软雅黑" panose="020B0503020204020204" pitchFamily="34" charset="-122"/>
                <a:ea typeface="微软雅黑" panose="020B0503020204020204" pitchFamily="34" charset="-122"/>
              </a:rPr>
              <a:t>对</a:t>
            </a:r>
            <a:r>
              <a:rPr lang="en-US" altLang="zh-CN" sz="1600" b="0" i="0" dirty="0">
                <a:solidFill>
                  <a:srgbClr val="333333"/>
                </a:solidFill>
                <a:effectLst/>
                <a:latin typeface="微软雅黑" panose="020B0503020204020204" pitchFamily="34" charset="-122"/>
                <a:ea typeface="微软雅黑" panose="020B0503020204020204" pitchFamily="34" charset="-122"/>
              </a:rPr>
              <a:t>3</a:t>
            </a:r>
            <a:r>
              <a:rPr lang="zh-CN" altLang="en-US" sz="1600" b="0" i="0" dirty="0">
                <a:solidFill>
                  <a:srgbClr val="333333"/>
                </a:solidFill>
                <a:effectLst/>
                <a:latin typeface="微软雅黑" panose="020B0503020204020204" pitchFamily="34" charset="-122"/>
                <a:ea typeface="微软雅黑" panose="020B0503020204020204" pitchFamily="34" charset="-122"/>
              </a:rPr>
              <a:t>类非屏蔽（</a:t>
            </a:r>
            <a:r>
              <a:rPr lang="en-US" altLang="zh-CN" sz="1600" b="0" i="0" dirty="0">
                <a:solidFill>
                  <a:srgbClr val="333333"/>
                </a:solidFill>
                <a:effectLst/>
                <a:latin typeface="微软雅黑" panose="020B0503020204020204" pitchFamily="34" charset="-122"/>
                <a:ea typeface="微软雅黑" panose="020B0503020204020204" pitchFamily="34" charset="-122"/>
              </a:rPr>
              <a:t>UTP)</a:t>
            </a:r>
            <a:r>
              <a:rPr lang="zh-CN" altLang="en-US" sz="1600" b="0" i="0" dirty="0">
                <a:solidFill>
                  <a:srgbClr val="333333"/>
                </a:solidFill>
                <a:effectLst/>
                <a:latin typeface="微软雅黑" panose="020B0503020204020204" pitchFamily="34" charset="-122"/>
                <a:ea typeface="微软雅黑" panose="020B0503020204020204" pitchFamily="34" charset="-122"/>
              </a:rPr>
              <a:t>双绞线，最大传送距离是</a:t>
            </a:r>
            <a:r>
              <a:rPr lang="en-US" altLang="zh-CN" sz="1600" b="1" i="0" dirty="0">
                <a:solidFill>
                  <a:srgbClr val="333333"/>
                </a:solidFill>
                <a:effectLst/>
                <a:latin typeface="微软雅黑" panose="020B0503020204020204" pitchFamily="34" charset="-122"/>
                <a:ea typeface="微软雅黑" panose="020B0503020204020204" pitchFamily="34" charset="-122"/>
              </a:rPr>
              <a:t>100</a:t>
            </a:r>
            <a:r>
              <a:rPr lang="zh-CN" altLang="en-US" sz="1600" b="1" i="0" dirty="0">
                <a:solidFill>
                  <a:srgbClr val="333333"/>
                </a:solidFill>
                <a:effectLst/>
                <a:latin typeface="微软雅黑" panose="020B0503020204020204" pitchFamily="34" charset="-122"/>
                <a:ea typeface="微软雅黑" panose="020B0503020204020204" pitchFamily="34" charset="-122"/>
              </a:rPr>
              <a:t>米。</a:t>
            </a:r>
            <a:endParaRPr lang="en-US" altLang="zh-CN" sz="1600" b="1" i="0" dirty="0">
              <a:solidFill>
                <a:srgbClr val="333333"/>
              </a:solidFill>
              <a:effectLst/>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1DB51AA-D3A9-4395-AFAA-C260E799C69A}"/>
              </a:ext>
            </a:extLst>
          </p:cNvPr>
          <p:cNvSpPr txBox="1"/>
          <p:nvPr/>
        </p:nvSpPr>
        <p:spPr>
          <a:xfrm>
            <a:off x="49006" y="1709057"/>
            <a:ext cx="2053458" cy="1569660"/>
          </a:xfrm>
          <a:prstGeom prst="rect">
            <a:avLst/>
          </a:prstGeom>
          <a:noFill/>
        </p:spPr>
        <p:txBody>
          <a:bodyPr wrap="square">
            <a:spAutoFit/>
          </a:bodyPr>
          <a:lstStyle/>
          <a:p>
            <a:pPr algn="l"/>
            <a:r>
              <a:rPr lang="en-US" altLang="zh-CN" sz="1600" b="0" i="0" dirty="0">
                <a:solidFill>
                  <a:srgbClr val="333333"/>
                </a:solidFill>
                <a:effectLst/>
                <a:latin typeface="微软雅黑" panose="020B0503020204020204" pitchFamily="34" charset="-122"/>
                <a:ea typeface="微软雅黑" panose="020B0503020204020204" pitchFamily="34" charset="-122"/>
              </a:rPr>
              <a:t>100BASE-TX</a:t>
            </a:r>
            <a:r>
              <a:rPr lang="zh-CN" altLang="en-US" sz="1600" b="0" i="0" dirty="0">
                <a:solidFill>
                  <a:srgbClr val="333333"/>
                </a:solidFill>
                <a:effectLst/>
                <a:latin typeface="微软雅黑" panose="020B0503020204020204" pitchFamily="34" charset="-122"/>
                <a:ea typeface="微软雅黑" panose="020B0503020204020204" pitchFamily="34" charset="-122"/>
              </a:rPr>
              <a:t>使用的</a:t>
            </a:r>
            <a:r>
              <a:rPr lang="en-US" altLang="zh-CN" sz="1600" b="0" i="0" dirty="0">
                <a:solidFill>
                  <a:srgbClr val="333333"/>
                </a:solidFill>
                <a:effectLst/>
                <a:latin typeface="微软雅黑" panose="020B0503020204020204" pitchFamily="34" charset="-122"/>
                <a:ea typeface="微软雅黑" panose="020B0503020204020204" pitchFamily="34" charset="-122"/>
              </a:rPr>
              <a:t>2</a:t>
            </a:r>
            <a:r>
              <a:rPr lang="zh-CN" altLang="en-US" sz="1600" dirty="0">
                <a:solidFill>
                  <a:srgbClr val="333333"/>
                </a:solidFill>
                <a:latin typeface="微软雅黑" panose="020B0503020204020204" pitchFamily="34" charset="-122"/>
                <a:ea typeface="微软雅黑" panose="020B0503020204020204" pitchFamily="34" charset="-122"/>
              </a:rPr>
              <a:t>对</a:t>
            </a:r>
            <a:r>
              <a:rPr lang="en-US" altLang="zh-CN" sz="1600" b="0" i="0" dirty="0">
                <a:solidFill>
                  <a:srgbClr val="333333"/>
                </a:solidFill>
                <a:effectLst/>
                <a:latin typeface="微软雅黑" panose="020B0503020204020204" pitchFamily="34" charset="-122"/>
                <a:ea typeface="微软雅黑" panose="020B0503020204020204" pitchFamily="34" charset="-122"/>
              </a:rPr>
              <a:t>5</a:t>
            </a:r>
            <a:r>
              <a:rPr lang="zh-CN" altLang="en-US" sz="1600" b="0" i="0" dirty="0">
                <a:solidFill>
                  <a:srgbClr val="333333"/>
                </a:solidFill>
                <a:effectLst/>
                <a:latin typeface="微软雅黑" panose="020B0503020204020204" pitchFamily="34" charset="-122"/>
                <a:ea typeface="微软雅黑" panose="020B0503020204020204" pitchFamily="34" charset="-122"/>
              </a:rPr>
              <a:t>类非屏蔽双绞线，最大传输距离是</a:t>
            </a:r>
            <a:r>
              <a:rPr lang="en-US" altLang="zh-CN" sz="1600" b="0" i="0" dirty="0">
                <a:solidFill>
                  <a:srgbClr val="333333"/>
                </a:solidFill>
                <a:effectLst/>
                <a:latin typeface="微软雅黑" panose="020B0503020204020204" pitchFamily="34" charset="-122"/>
                <a:ea typeface="微软雅黑" panose="020B0503020204020204" pitchFamily="34" charset="-122"/>
              </a:rPr>
              <a:t>100</a:t>
            </a:r>
            <a:r>
              <a:rPr lang="zh-CN" altLang="en-US" sz="1600" b="0" i="0" dirty="0">
                <a:solidFill>
                  <a:srgbClr val="333333"/>
                </a:solidFill>
                <a:effectLst/>
                <a:latin typeface="微软雅黑" panose="020B0503020204020204" pitchFamily="34" charset="-122"/>
                <a:ea typeface="微软雅黑" panose="020B0503020204020204" pitchFamily="34" charset="-122"/>
              </a:rPr>
              <a:t>米。其中一对用于发送数据，另一对用于接收数据。</a:t>
            </a:r>
            <a:endParaRPr lang="en-US" altLang="zh-CN" sz="1600" b="0" i="0" dirty="0">
              <a:solidFill>
                <a:srgbClr val="333333"/>
              </a:solidFill>
              <a:effectLst/>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D2FA31CB-9F4C-4DC9-98BC-FCD42EDE879A}"/>
              </a:ext>
            </a:extLst>
          </p:cNvPr>
          <p:cNvSpPr txBox="1"/>
          <p:nvPr/>
        </p:nvSpPr>
        <p:spPr>
          <a:xfrm>
            <a:off x="9761249" y="1826784"/>
            <a:ext cx="2257062" cy="1077218"/>
          </a:xfrm>
          <a:prstGeom prst="rect">
            <a:avLst/>
          </a:prstGeom>
          <a:noFill/>
        </p:spPr>
        <p:txBody>
          <a:bodyPr wrap="square">
            <a:spAutoFit/>
          </a:bodyPr>
          <a:lstStyle/>
          <a:p>
            <a:pPr algn="l"/>
            <a:r>
              <a:rPr lang="en-US" altLang="zh-CN" sz="1600" b="0" i="0" dirty="0">
                <a:solidFill>
                  <a:srgbClr val="333333"/>
                </a:solidFill>
                <a:effectLst/>
                <a:latin typeface="微软雅黑" panose="020B0503020204020204" pitchFamily="34" charset="-122"/>
                <a:ea typeface="微软雅黑" panose="020B0503020204020204" pitchFamily="34" charset="-122"/>
              </a:rPr>
              <a:t>100Base-FX</a:t>
            </a:r>
            <a:r>
              <a:rPr lang="zh-CN" altLang="en-US" sz="1600" b="0" i="0" dirty="0">
                <a:solidFill>
                  <a:srgbClr val="333333"/>
                </a:solidFill>
                <a:effectLst/>
                <a:latin typeface="微软雅黑" panose="020B0503020204020204" pitchFamily="34" charset="-122"/>
                <a:ea typeface="微软雅黑" panose="020B0503020204020204" pitchFamily="34" charset="-122"/>
              </a:rPr>
              <a:t>使用的是两股</a:t>
            </a:r>
            <a:r>
              <a:rPr lang="zh-CN" altLang="en-US" sz="1600" dirty="0">
                <a:solidFill>
                  <a:srgbClr val="333333"/>
                </a:solidFill>
                <a:latin typeface="微软雅黑" panose="020B0503020204020204" pitchFamily="34" charset="-122"/>
                <a:ea typeface="微软雅黑" panose="020B0503020204020204" pitchFamily="34" charset="-122"/>
              </a:rPr>
              <a:t>光纤</a:t>
            </a:r>
            <a:r>
              <a:rPr lang="zh-CN" altLang="en-US" sz="1600" b="0" i="0" dirty="0">
                <a:solidFill>
                  <a:srgbClr val="333333"/>
                </a:solidFill>
                <a:effectLst/>
                <a:latin typeface="微软雅黑" panose="020B0503020204020204" pitchFamily="34" charset="-122"/>
                <a:ea typeface="微软雅黑" panose="020B0503020204020204" pitchFamily="34" charset="-122"/>
              </a:rPr>
              <a:t>，其中一股用于发送数据，另一股用于接收数据。</a:t>
            </a:r>
          </a:p>
        </p:txBody>
      </p:sp>
      <p:sp>
        <p:nvSpPr>
          <p:cNvPr id="16" name="文本框 15">
            <a:extLst>
              <a:ext uri="{FF2B5EF4-FFF2-40B4-BE49-F238E27FC236}">
                <a16:creationId xmlns:a16="http://schemas.microsoft.com/office/drawing/2014/main" id="{3DBE214A-9A7D-4CE4-842A-AB5AE8AA8A3F}"/>
              </a:ext>
            </a:extLst>
          </p:cNvPr>
          <p:cNvSpPr txBox="1"/>
          <p:nvPr/>
        </p:nvSpPr>
        <p:spPr>
          <a:xfrm>
            <a:off x="100610" y="4758621"/>
            <a:ext cx="3448471" cy="1077218"/>
          </a:xfrm>
          <a:prstGeom prst="rect">
            <a:avLst/>
          </a:prstGeom>
          <a:noFill/>
        </p:spPr>
        <p:txBody>
          <a:bodyPr wrap="square">
            <a:spAutoFit/>
          </a:bodyPr>
          <a:lstStyle>
            <a:defPPr>
              <a:defRPr lang="zh-CN"/>
            </a:defPPr>
            <a:lvl1pPr>
              <a:defRPr sz="1600" b="0" i="0">
                <a:solidFill>
                  <a:srgbClr val="333333"/>
                </a:solidFill>
                <a:effectLst/>
                <a:latin typeface="微软雅黑" panose="020B0503020204020204" pitchFamily="34" charset="-122"/>
                <a:ea typeface="微软雅黑" panose="020B0503020204020204" pitchFamily="34" charset="-122"/>
              </a:defRPr>
            </a:lvl1pPr>
          </a:lstStyle>
          <a:p>
            <a:pPr marL="285750" indent="-285750">
              <a:buFont typeface="Arial" panose="020B0604020202020204" pitchFamily="34" charset="0"/>
              <a:buChar char="•"/>
            </a:pPr>
            <a:r>
              <a:rPr lang="en-US" altLang="zh-CN" dirty="0"/>
              <a:t>100</a:t>
            </a:r>
            <a:r>
              <a:rPr lang="zh-CN" altLang="en-US" dirty="0"/>
              <a:t>：表示传输速率为</a:t>
            </a:r>
            <a:r>
              <a:rPr lang="en-US" altLang="zh-CN" dirty="0"/>
              <a:t>100Mbps</a:t>
            </a:r>
            <a:r>
              <a:rPr lang="zh-CN" altLang="en-US" dirty="0"/>
              <a:t>；</a:t>
            </a:r>
            <a:endParaRPr lang="en-US" altLang="zh-CN" dirty="0"/>
          </a:p>
          <a:p>
            <a:pPr marL="285750" indent="-285750">
              <a:buFont typeface="Arial" panose="020B0604020202020204" pitchFamily="34" charset="0"/>
              <a:buChar char="•"/>
            </a:pPr>
            <a:r>
              <a:rPr lang="en-US" altLang="zh-CN" dirty="0"/>
              <a:t>Base</a:t>
            </a:r>
            <a:r>
              <a:rPr lang="zh-CN" altLang="en-US" dirty="0"/>
              <a:t>：表示采用基带传输；</a:t>
            </a:r>
            <a:endParaRPr lang="en-US" altLang="zh-CN" dirty="0"/>
          </a:p>
          <a:p>
            <a:pPr marL="285750" indent="-285750">
              <a:buFont typeface="Arial" panose="020B0604020202020204" pitchFamily="34" charset="0"/>
              <a:buChar char="•"/>
            </a:pPr>
            <a:r>
              <a:rPr lang="en-US" altLang="zh-CN" dirty="0"/>
              <a:t>T</a:t>
            </a:r>
            <a:r>
              <a:rPr lang="zh-CN" altLang="en-US" dirty="0"/>
              <a:t>：表示传输介质为双绞线，当为</a:t>
            </a:r>
            <a:r>
              <a:rPr lang="en-US" altLang="zh-CN" dirty="0"/>
              <a:t>F</a:t>
            </a:r>
            <a:r>
              <a:rPr lang="zh-CN" altLang="en-US" dirty="0"/>
              <a:t>时，代表为光纤；</a:t>
            </a:r>
            <a:endParaRPr lang="en-US" altLang="zh-CN" dirty="0"/>
          </a:p>
        </p:txBody>
      </p:sp>
    </p:spTree>
    <p:extLst>
      <p:ext uri="{BB962C8B-B14F-4D97-AF65-F5344CB8AC3E}">
        <p14:creationId xmlns:p14="http://schemas.microsoft.com/office/powerpoint/2010/main" val="863885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38916" name="Rectangle 3"/>
          <p:cNvSpPr>
            <a:spLocks noGrp="1" noChangeArrowheads="1"/>
          </p:cNvSpPr>
          <p:nvPr>
            <p:ph idx="1"/>
          </p:nvPr>
        </p:nvSpPr>
        <p:spPr>
          <a:xfrm>
            <a:off x="1160225" y="1114777"/>
            <a:ext cx="8627917" cy="1085127"/>
          </a:xfrm>
        </p:spPr>
        <p:txBody>
          <a:bodyPr/>
          <a:lstStyle/>
          <a:p>
            <a:r>
              <a:rPr lang="en-US" altLang="zh-CN" dirty="0">
                <a:ea typeface="宋体" panose="02010600030101010101" pitchFamily="2" charset="-122"/>
              </a:rPr>
              <a:t>Switched Gigabit Ethernet is now the garden variety</a:t>
            </a:r>
          </a:p>
          <a:p>
            <a:pPr lvl="1"/>
            <a:r>
              <a:rPr lang="en-US" altLang="zh-CN" dirty="0">
                <a:ea typeface="宋体" panose="02010600030101010101" pitchFamily="2" charset="-122"/>
              </a:rPr>
              <a:t>With full-duplex lines between computers/switches</a:t>
            </a:r>
          </a:p>
        </p:txBody>
      </p:sp>
      <p:pic>
        <p:nvPicPr>
          <p:cNvPr id="389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847" y="2265218"/>
            <a:ext cx="717867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E3F7B53-90C4-4484-ACB7-AC8DC944332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Gigabit / 10 Gigabit Ethernet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13629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1653" y="1175593"/>
            <a:ext cx="10956664" cy="4583423"/>
          </a:xfrm>
        </p:spPr>
        <p:txBody>
          <a:bodyPr>
            <a:normAutofit fontScale="92500" lnSpcReduction="10000"/>
          </a:bodyPr>
          <a:lstStyle/>
          <a:p>
            <a:pPr>
              <a:lnSpc>
                <a:spcPct val="110000"/>
              </a:lnSpc>
            </a:pPr>
            <a:r>
              <a:rPr lang="en-US" altLang="zh-CN" dirty="0"/>
              <a:t>IEEE 802.3z(1998) and 802.3ab(1999.6)</a:t>
            </a:r>
            <a:r>
              <a:rPr lang="zh-CN" altLang="en-US" dirty="0"/>
              <a:t>工作组规范</a:t>
            </a:r>
            <a:endParaRPr lang="en-US" altLang="zh-CN" dirty="0"/>
          </a:p>
          <a:p>
            <a:pPr>
              <a:lnSpc>
                <a:spcPct val="110000"/>
              </a:lnSpc>
            </a:pPr>
            <a:r>
              <a:rPr lang="en-US" altLang="zh-CN" dirty="0"/>
              <a:t>The address length, the frame format, and the maximum and minimum frame length are kept the same.</a:t>
            </a:r>
          </a:p>
          <a:p>
            <a:pPr>
              <a:lnSpc>
                <a:spcPct val="110000"/>
              </a:lnSpc>
            </a:pPr>
            <a:r>
              <a:rPr lang="en-US" altLang="zh-CN" dirty="0"/>
              <a:t>To achieve a data rate of 1 </a:t>
            </a:r>
            <a:r>
              <a:rPr lang="en-US" altLang="zh-CN" dirty="0" err="1"/>
              <a:t>Gbps</a:t>
            </a:r>
            <a:r>
              <a:rPr lang="en-US" altLang="zh-CN" dirty="0"/>
              <a:t>, this was no longer possible to keep the MAC sublayer untouched.</a:t>
            </a:r>
          </a:p>
          <a:p>
            <a:pPr>
              <a:lnSpc>
                <a:spcPct val="110000"/>
              </a:lnSpc>
            </a:pPr>
            <a:r>
              <a:rPr lang="en-US" altLang="zh-CN" dirty="0"/>
              <a:t>Gigabit Ethernet has two distinctive approaches for medium access: </a:t>
            </a:r>
          </a:p>
          <a:p>
            <a:pPr lvl="1">
              <a:lnSpc>
                <a:spcPct val="110000"/>
              </a:lnSpc>
            </a:pPr>
            <a:r>
              <a:rPr lang="en-US" altLang="zh-CN" dirty="0">
                <a:solidFill>
                  <a:srgbClr val="0000FF"/>
                </a:solidFill>
              </a:rPr>
              <a:t>half-duplex</a:t>
            </a:r>
            <a:r>
              <a:rPr lang="en-US" altLang="zh-CN" dirty="0"/>
              <a:t>: used with a hub. CSMA/CD required. The maximum distance is 100 times less than that in classic Ethernet (2500m</a:t>
            </a:r>
            <a:r>
              <a:rPr lang="en-US" altLang="zh-CN" dirty="0">
                <a:sym typeface="Wingdings" panose="05000000000000000000" pitchFamily="2" charset="2"/>
              </a:rPr>
              <a:t></a:t>
            </a:r>
            <a:r>
              <a:rPr lang="en-US" altLang="zh-CN" dirty="0"/>
              <a:t>25m).</a:t>
            </a:r>
          </a:p>
          <a:p>
            <a:pPr lvl="1">
              <a:lnSpc>
                <a:spcPct val="110000"/>
              </a:lnSpc>
            </a:pPr>
            <a:r>
              <a:rPr lang="en-US" altLang="zh-CN" dirty="0">
                <a:solidFill>
                  <a:srgbClr val="0000FF"/>
                </a:solidFill>
              </a:rPr>
              <a:t>full-duplex</a:t>
            </a:r>
            <a:r>
              <a:rPr lang="en-US" altLang="zh-CN" dirty="0"/>
              <a:t>: </a:t>
            </a:r>
            <a:r>
              <a:rPr lang="en-US" altLang="zh-CN" dirty="0">
                <a:solidFill>
                  <a:srgbClr val="0000FF"/>
                </a:solidFill>
              </a:rPr>
              <a:t>“normal” mode</a:t>
            </a:r>
            <a:r>
              <a:rPr lang="en-US" altLang="zh-CN" dirty="0"/>
              <a:t>. Used in central switch. buffered. No contention, no CSMA/CD</a:t>
            </a:r>
          </a:p>
        </p:txBody>
      </p:sp>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dirty="0"/>
          </a:p>
        </p:txBody>
      </p:sp>
      <p:sp>
        <p:nvSpPr>
          <p:cNvPr id="6" name="矩形 5">
            <a:extLst>
              <a:ext uri="{FF2B5EF4-FFF2-40B4-BE49-F238E27FC236}">
                <a16:creationId xmlns:a16="http://schemas.microsoft.com/office/drawing/2014/main" id="{6DDD0A83-2882-4B90-A1D4-891E9DC0BEE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Gigabit / 10 Gigabit Ethernet – operation mode</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8722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3814" y="1387310"/>
            <a:ext cx="11046761" cy="3749955"/>
          </a:xfrm>
        </p:spPr>
        <p:txBody>
          <a:bodyPr>
            <a:normAutofit/>
          </a:bodyPr>
          <a:lstStyle/>
          <a:p>
            <a:r>
              <a:rPr lang="en-US" altLang="zh-CN" dirty="0"/>
              <a:t>Two features to the standard to increase the radius:</a:t>
            </a:r>
          </a:p>
          <a:p>
            <a:pPr marL="342900" indent="-342900">
              <a:buFont typeface="Arial" panose="020B0604020202020204" pitchFamily="34" charset="0"/>
              <a:buChar char="•"/>
            </a:pPr>
            <a:r>
              <a:rPr lang="en-US" altLang="zh-CN" dirty="0">
                <a:solidFill>
                  <a:srgbClr val="0000FF"/>
                </a:solidFill>
              </a:rPr>
              <a:t>Carrier extension</a:t>
            </a:r>
            <a:r>
              <a:rPr lang="en-US" altLang="zh-CN" dirty="0"/>
              <a:t>: tells the hardware to add its own padding after the normal frame(64 bytes) to extend the frame to 512 bytes. </a:t>
            </a:r>
          </a:p>
          <a:p>
            <a:pPr marL="342900" indent="-342900">
              <a:buFont typeface="Arial" panose="020B0604020202020204" pitchFamily="34" charset="0"/>
              <a:buChar char="•"/>
            </a:pPr>
            <a:r>
              <a:rPr lang="en-US" altLang="zh-CN" dirty="0">
                <a:solidFill>
                  <a:srgbClr val="0000FF"/>
                </a:solidFill>
              </a:rPr>
              <a:t>Frame bursting</a:t>
            </a:r>
            <a:r>
              <a:rPr lang="en-US" altLang="zh-CN" dirty="0"/>
              <a:t>: allows a sender to transmit a concatenated sequence of multiple frames in a single transmission.</a:t>
            </a:r>
          </a:p>
          <a:p>
            <a:r>
              <a:rPr lang="en-US" altLang="zh-CN" dirty="0"/>
              <a:t>These two features extend the radius of the network to 200 meters.</a:t>
            </a:r>
          </a:p>
          <a:p>
            <a:pPr marL="800100" lvl="1" indent="-342900"/>
            <a:r>
              <a:rPr lang="zh-CN" altLang="en-US" dirty="0"/>
              <a:t>最小帧长</a:t>
            </a:r>
            <a:r>
              <a:rPr lang="en-US" altLang="zh-CN" dirty="0"/>
              <a:t>512</a:t>
            </a:r>
            <a:r>
              <a:rPr lang="zh-CN" altLang="en-US" dirty="0"/>
              <a:t>字节</a:t>
            </a:r>
            <a:endParaRPr lang="en-US" altLang="zh-CN" dirty="0"/>
          </a:p>
          <a:p>
            <a:pPr marL="800100" lvl="1" indent="-342900"/>
            <a:r>
              <a:rPr lang="zh-CN" altLang="en-US" dirty="0"/>
              <a:t>网络最大距离：</a:t>
            </a:r>
            <a:r>
              <a:rPr lang="en-US" altLang="zh-CN" dirty="0"/>
              <a:t>200m</a:t>
            </a:r>
            <a:r>
              <a:rPr lang="zh-CN" altLang="en-US" dirty="0"/>
              <a:t>。</a:t>
            </a:r>
            <a:endParaRPr lang="en-US" altLang="zh-CN" dirty="0"/>
          </a:p>
          <a:p>
            <a:endParaRPr lang="zh-CN" altLang="en-US" dirty="0"/>
          </a:p>
        </p:txBody>
      </p:sp>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6" name="矩形 5">
            <a:extLst>
              <a:ext uri="{FF2B5EF4-FFF2-40B4-BE49-F238E27FC236}">
                <a16:creationId xmlns:a16="http://schemas.microsoft.com/office/drawing/2014/main" id="{7CC3DCBD-095C-4841-80DB-62082C6ED6F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Gigabit / 10 Gigabit Ethernet – network radius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6475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39940" name="Rectangle 3"/>
          <p:cNvSpPr>
            <a:spLocks noGrp="1" noChangeArrowheads="1"/>
          </p:cNvSpPr>
          <p:nvPr>
            <p:ph idx="1"/>
          </p:nvPr>
        </p:nvSpPr>
        <p:spPr>
          <a:xfrm>
            <a:off x="1689440" y="1100143"/>
            <a:ext cx="7789863" cy="5187764"/>
          </a:xfrm>
        </p:spPr>
        <p:txBody>
          <a:bodyPr>
            <a:normAutofit/>
          </a:bodyPr>
          <a:lstStyle/>
          <a:p>
            <a:pPr lvl="1"/>
            <a:r>
              <a:rPr lang="en-US" altLang="zh-CN" dirty="0">
                <a:ea typeface="宋体" panose="02010600030101010101" pitchFamily="2" charset="-122"/>
              </a:rPr>
              <a:t>Gigabit Ethernet is commonly run over twisted pair</a:t>
            </a:r>
          </a:p>
          <a:p>
            <a:endParaRPr lang="en-US" altLang="zh-CN" dirty="0">
              <a:ea typeface="宋体" panose="02010600030101010101" pitchFamily="2" charset="-122"/>
            </a:endParaRPr>
          </a:p>
          <a:p>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r>
              <a:rPr lang="en-US" altLang="zh-CN" dirty="0">
                <a:ea typeface="宋体" panose="02010600030101010101" pitchFamily="2" charset="-122"/>
              </a:rPr>
              <a:t>10 Gigabit Ethernet is being deployed where needed</a:t>
            </a: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endParaRPr lang="en-US" altLang="zh-CN" dirty="0">
              <a:ea typeface="宋体" panose="02010600030101010101" pitchFamily="2" charset="-122"/>
            </a:endParaRPr>
          </a:p>
          <a:p>
            <a:pPr lvl="1"/>
            <a:endParaRPr lang="en-US" altLang="zh-CN" dirty="0">
              <a:ea typeface="宋体" panose="02010600030101010101" pitchFamily="2" charset="-122"/>
            </a:endParaRPr>
          </a:p>
          <a:p>
            <a:pPr lvl="1"/>
            <a:r>
              <a:rPr lang="en-US" altLang="zh-CN" dirty="0">
                <a:ea typeface="宋体" panose="02010600030101010101" pitchFamily="2" charset="-122"/>
              </a:rPr>
              <a:t>40/100 Gigabit Ethernet is under development</a:t>
            </a:r>
          </a:p>
        </p:txBody>
      </p:sp>
      <p:pic>
        <p:nvPicPr>
          <p:cNvPr id="399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198" y="3893231"/>
            <a:ext cx="6276975"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2" name="Group 10"/>
          <p:cNvGrpSpPr>
            <a:grpSpLocks/>
          </p:cNvGrpSpPr>
          <p:nvPr/>
        </p:nvGrpSpPr>
        <p:grpSpPr bwMode="auto">
          <a:xfrm>
            <a:off x="2150610" y="1641726"/>
            <a:ext cx="7296150" cy="1476375"/>
            <a:chOff x="904876" y="2657451"/>
            <a:chExt cx="7677150" cy="1554023"/>
          </a:xfrm>
        </p:grpSpPr>
        <p:pic>
          <p:nvPicPr>
            <p:cNvPr id="3994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6" y="2657451"/>
              <a:ext cx="7677150" cy="155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Rectangle 9"/>
            <p:cNvSpPr>
              <a:spLocks noChangeArrowheads="1"/>
            </p:cNvSpPr>
            <p:nvPr/>
          </p:nvSpPr>
          <p:spPr bwMode="auto">
            <a:xfrm>
              <a:off x="952500" y="3829050"/>
              <a:ext cx="7543800" cy="304800"/>
            </a:xfrm>
            <a:prstGeom prst="rect">
              <a:avLst/>
            </a:prstGeom>
            <a:solidFill>
              <a:srgbClr val="FF2BD8">
                <a:alpha val="39999"/>
              </a:srgbClr>
            </a:solidFill>
            <a:ln w="9525" algn="ctr">
              <a:solidFill>
                <a:schemeClr val="tx1"/>
              </a:solidFill>
              <a:round/>
              <a:headEnd/>
              <a:tailEnd/>
            </a:ln>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endParaRPr lang="en-US" altLang="zh-CN" sz="1800">
                <a:ea typeface="宋体" panose="02010600030101010101" pitchFamily="2" charset="-122"/>
              </a:endParaRPr>
            </a:p>
          </p:txBody>
        </p:sp>
      </p:grpSp>
      <p:sp>
        <p:nvSpPr>
          <p:cNvPr id="2" name="矩形 1">
            <a:extLst>
              <a:ext uri="{FF2B5EF4-FFF2-40B4-BE49-F238E27FC236}">
                <a16:creationId xmlns:a16="http://schemas.microsoft.com/office/drawing/2014/main" id="{3F2FBABD-0E67-4A11-AC70-9BF1324DF3E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Gigabit / 10 Gigabit Ethernet – implementation</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4265D6E-8640-4369-A9E6-0B0B4A157D1F}"/>
              </a:ext>
            </a:extLst>
          </p:cNvPr>
          <p:cNvSpPr txBox="1"/>
          <p:nvPr/>
        </p:nvSpPr>
        <p:spPr>
          <a:xfrm>
            <a:off x="9651955" y="4363984"/>
            <a:ext cx="2366356" cy="923330"/>
          </a:xfrm>
          <a:prstGeom prst="rect">
            <a:avLst/>
          </a:prstGeom>
          <a:noFill/>
        </p:spPr>
        <p:txBody>
          <a:bodyPr wrap="square">
            <a:spAutoFit/>
          </a:bodyPr>
          <a:lstStyle/>
          <a:p>
            <a:r>
              <a:rPr lang="en-US" altLang="zh-CN" b="0" i="0" dirty="0">
                <a:solidFill>
                  <a:srgbClr val="F73131"/>
                </a:solidFill>
                <a:effectLst/>
                <a:latin typeface="Arial" panose="020B0604020202020204" pitchFamily="34" charset="0"/>
              </a:rPr>
              <a:t>SR</a:t>
            </a:r>
            <a:r>
              <a:rPr lang="zh-CN" altLang="en-US" b="0" i="0" dirty="0">
                <a:solidFill>
                  <a:srgbClr val="333333"/>
                </a:solidFill>
                <a:effectLst/>
                <a:latin typeface="Arial" panose="020B0604020202020204" pitchFamily="34" charset="0"/>
              </a:rPr>
              <a:t>表示短距离</a:t>
            </a:r>
            <a:r>
              <a:rPr lang="en-US" altLang="zh-CN" b="0" i="0" dirty="0">
                <a:solidFill>
                  <a:srgbClr val="333333"/>
                </a:solidFill>
                <a:effectLst/>
                <a:latin typeface="Arial" panose="020B0604020202020204" pitchFamily="34" charset="0"/>
              </a:rPr>
              <a:t>,</a:t>
            </a:r>
          </a:p>
          <a:p>
            <a:r>
              <a:rPr lang="en-US" altLang="zh-CN" b="0" i="0" dirty="0">
                <a:solidFill>
                  <a:srgbClr val="F73131"/>
                </a:solidFill>
                <a:effectLst/>
                <a:latin typeface="Arial" panose="020B0604020202020204" pitchFamily="34" charset="0"/>
              </a:rPr>
              <a:t>LR</a:t>
            </a:r>
            <a:r>
              <a:rPr lang="zh-CN" altLang="en-US" b="0" i="0" dirty="0">
                <a:solidFill>
                  <a:srgbClr val="333333"/>
                </a:solidFill>
                <a:effectLst/>
                <a:latin typeface="Arial" panose="020B0604020202020204" pitchFamily="34" charset="0"/>
              </a:rPr>
              <a:t>表示长距离</a:t>
            </a:r>
            <a:r>
              <a:rPr lang="en-US" altLang="zh-CN" b="0" i="0" dirty="0">
                <a:solidFill>
                  <a:srgbClr val="333333"/>
                </a:solidFill>
                <a:effectLst/>
                <a:latin typeface="Arial" panose="020B0604020202020204" pitchFamily="34" charset="0"/>
              </a:rPr>
              <a:t>, </a:t>
            </a:r>
          </a:p>
          <a:p>
            <a:r>
              <a:rPr lang="en-US" altLang="zh-CN" b="0" i="0" dirty="0">
                <a:solidFill>
                  <a:srgbClr val="F73131"/>
                </a:solidFill>
                <a:effectLst/>
                <a:latin typeface="Arial" panose="020B0604020202020204" pitchFamily="34" charset="0"/>
              </a:rPr>
              <a:t>ER</a:t>
            </a:r>
            <a:r>
              <a:rPr lang="zh-CN" altLang="en-US" b="0" i="0" dirty="0">
                <a:solidFill>
                  <a:srgbClr val="333333"/>
                </a:solidFill>
                <a:effectLst/>
                <a:latin typeface="Arial" panose="020B0604020202020204" pitchFamily="34" charset="0"/>
              </a:rPr>
              <a:t> 表示超长距离</a:t>
            </a:r>
            <a:endParaRPr lang="zh-CN" altLang="en-US" dirty="0"/>
          </a:p>
        </p:txBody>
      </p:sp>
    </p:spTree>
    <p:extLst>
      <p:ext uri="{BB962C8B-B14F-4D97-AF65-F5344CB8AC3E}">
        <p14:creationId xmlns:p14="http://schemas.microsoft.com/office/powerpoint/2010/main" val="643362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353" y="1485406"/>
            <a:ext cx="3849688"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967" y="2914840"/>
            <a:ext cx="39465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92E113C7-8E50-4358-9DB4-B4D90AF6484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Encoding in Gigabit Ethernet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3069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idx="1"/>
          </p:nvPr>
        </p:nvSpPr>
        <p:spPr>
          <a:xfrm>
            <a:off x="1995980" y="1617607"/>
            <a:ext cx="8850696" cy="2791482"/>
          </a:xfrm>
        </p:spPr>
        <p:txBody>
          <a:bodyPr>
            <a:normAutofit lnSpcReduction="10000"/>
          </a:bodyPr>
          <a:lstStyle/>
          <a:p>
            <a:pPr lvl="1">
              <a:lnSpc>
                <a:spcPct val="100000"/>
              </a:lnSpc>
              <a:spcBef>
                <a:spcPts val="1800"/>
              </a:spcBef>
            </a:pPr>
            <a:r>
              <a:rPr lang="en-US" altLang="zh-CN" b="1" dirty="0">
                <a:ea typeface="宋体" panose="02010600030101010101" pitchFamily="2" charset="-122"/>
              </a:rPr>
              <a:t>ALOHA</a:t>
            </a:r>
            <a:r>
              <a:rPr lang="en-US" altLang="zh-CN" dirty="0">
                <a:ea typeface="宋体" panose="02010600030101010101" pitchFamily="2" charset="-122"/>
              </a:rPr>
              <a:t>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CSMA (Carrier Sense Multiple Access)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载波监听多路访问</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Collision-free protocols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无冲突协议</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Limited-contention protocols </a:t>
            </a:r>
            <a:r>
              <a:rPr lang="en-US" altLang="zh-CN" dirty="0">
                <a:solidFill>
                  <a:srgbClr val="0000FF"/>
                </a:solidFill>
                <a:ea typeface="宋体" panose="02010600030101010101" pitchFamily="2" charset="-122"/>
              </a:rPr>
              <a:t>» </a:t>
            </a:r>
            <a:r>
              <a:rPr lang="zh-CN" altLang="en-US" dirty="0">
                <a:solidFill>
                  <a:srgbClr val="0000FF"/>
                </a:solidFill>
                <a:ea typeface="宋体" panose="02010600030101010101" pitchFamily="2" charset="-122"/>
              </a:rPr>
              <a:t>有限竞争协议</a:t>
            </a:r>
            <a:endParaRPr lang="en-US" altLang="zh-CN" dirty="0">
              <a:ea typeface="宋体" panose="02010600030101010101" pitchFamily="2" charset="-122"/>
            </a:endParaRPr>
          </a:p>
          <a:p>
            <a:pPr lvl="1">
              <a:lnSpc>
                <a:spcPct val="100000"/>
              </a:lnSpc>
              <a:spcBef>
                <a:spcPts val="1800"/>
              </a:spcBef>
            </a:pPr>
            <a:r>
              <a:rPr lang="en-US" altLang="zh-CN" dirty="0">
                <a:ea typeface="宋体" panose="02010600030101010101" pitchFamily="2" charset="-122"/>
              </a:rPr>
              <a:t>Wireless LAN protocols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a:lnSpc>
                <a:spcPct val="100000"/>
              </a:lnSpc>
              <a:spcBef>
                <a:spcPts val="1800"/>
              </a:spcBef>
            </a:pPr>
            <a:endParaRPr lang="en-US" altLang="zh-CN" dirty="0">
              <a:ea typeface="宋体" panose="02010600030101010101" pitchFamily="2" charset="-122"/>
            </a:endParaRPr>
          </a:p>
        </p:txBody>
      </p:sp>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61901D1B-3412-4220-91EF-D9304366A6EF}"/>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Multiple Access Protocols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268">
                                            <p:txEl>
                                              <p:pRg st="0" end="0"/>
                                            </p:txEl>
                                          </p:spTgt>
                                        </p:tgtEl>
                                        <p:attrNameLst>
                                          <p:attrName>style.color</p:attrName>
                                        </p:attrNameLst>
                                      </p:cBhvr>
                                      <p:to>
                                        <a:srgbClr val="0000FF"/>
                                      </p:to>
                                    </p:animClr>
                                    <p:animClr clrSpc="rgb" dir="cw">
                                      <p:cBhvr>
                                        <p:cTn id="7" dur="500" fill="hold"/>
                                        <p:tgtEl>
                                          <p:spTgt spid="11268">
                                            <p:txEl>
                                              <p:pRg st="0" end="0"/>
                                            </p:txEl>
                                          </p:spTgt>
                                        </p:tgtEl>
                                        <p:attrNameLst>
                                          <p:attrName>fillcolor</p:attrName>
                                        </p:attrNameLst>
                                      </p:cBhvr>
                                      <p:to>
                                        <a:srgbClr val="0000FF"/>
                                      </p:to>
                                    </p:animClr>
                                    <p:set>
                                      <p:cBhvr>
                                        <p:cTn id="8" dur="500" fill="hold"/>
                                        <p:tgtEl>
                                          <p:spTgt spid="11268">
                                            <p:txEl>
                                              <p:pRg st="0" end="0"/>
                                            </p:txEl>
                                          </p:spTgt>
                                        </p:tgtEl>
                                        <p:attrNameLst>
                                          <p:attrName>fill.type</p:attrName>
                                        </p:attrNameLst>
                                      </p:cBhvr>
                                      <p:to>
                                        <p:strVal val="solid"/>
                                      </p:to>
                                    </p:set>
                                    <p:set>
                                      <p:cBhvr>
                                        <p:cTn id="9" dur="500" fill="hold"/>
                                        <p:tgtEl>
                                          <p:spTgt spid="11268">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D742504B-275E-457F-B2A6-6C4DF2A4497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Chapter 4</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Medium Access Control Sublayer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1" name="Subtitle 2">
            <a:extLst>
              <a:ext uri="{FF2B5EF4-FFF2-40B4-BE49-F238E27FC236}">
                <a16:creationId xmlns:a16="http://schemas.microsoft.com/office/drawing/2014/main" id="{55B12CBA-E70C-4DC2-A8D8-81B57F479A13}"/>
              </a:ext>
            </a:extLst>
          </p:cNvPr>
          <p:cNvSpPr txBox="1">
            <a:spLocks/>
          </p:cNvSpPr>
          <p:nvPr/>
        </p:nvSpPr>
        <p:spPr>
          <a:xfrm>
            <a:off x="2562860" y="1568057"/>
            <a:ext cx="6686550" cy="3501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defRPr/>
            </a:pPr>
            <a:r>
              <a:rPr lang="en-US" dirty="0"/>
              <a:t>Channel Allocation Problem</a:t>
            </a:r>
          </a:p>
          <a:p>
            <a:pPr lvl="1">
              <a:defRPr/>
            </a:pPr>
            <a:r>
              <a:rPr lang="en-US" dirty="0"/>
              <a:t>Multiple Access Protocols</a:t>
            </a:r>
          </a:p>
          <a:p>
            <a:pPr lvl="1">
              <a:defRPr/>
            </a:pPr>
            <a:r>
              <a:rPr lang="en-US" dirty="0"/>
              <a:t>Ethernet</a:t>
            </a:r>
          </a:p>
          <a:p>
            <a:pPr lvl="1">
              <a:defRPr/>
            </a:pPr>
            <a:r>
              <a:rPr lang="en-US" b="1" dirty="0">
                <a:solidFill>
                  <a:srgbClr val="C00000"/>
                </a:solidFill>
              </a:rPr>
              <a:t>Wireless LANs</a:t>
            </a:r>
          </a:p>
          <a:p>
            <a:pPr lvl="1">
              <a:defRPr/>
            </a:pPr>
            <a:r>
              <a:rPr lang="en-US" dirty="0"/>
              <a:t>Broadband Wireless</a:t>
            </a:r>
          </a:p>
          <a:p>
            <a:pPr lvl="1">
              <a:defRPr/>
            </a:pPr>
            <a:r>
              <a:rPr lang="en-US" dirty="0"/>
              <a:t>Bluetooth</a:t>
            </a:r>
          </a:p>
          <a:p>
            <a:pPr lvl="1">
              <a:defRPr/>
            </a:pPr>
            <a:r>
              <a:rPr lang="en-US" dirty="0"/>
              <a:t>RFID</a:t>
            </a:r>
          </a:p>
          <a:p>
            <a:pPr lvl="1">
              <a:defRPr/>
            </a:pPr>
            <a:r>
              <a:rPr lang="en-US" dirty="0"/>
              <a:t>Data Link Layer Switching</a:t>
            </a:r>
          </a:p>
        </p:txBody>
      </p:sp>
    </p:spTree>
    <p:extLst>
      <p:ext uri="{BB962C8B-B14F-4D97-AF65-F5344CB8AC3E}">
        <p14:creationId xmlns:p14="http://schemas.microsoft.com/office/powerpoint/2010/main" val="3021417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40964" name="Rectangle 3"/>
          <p:cNvSpPr>
            <a:spLocks noGrp="1" noChangeArrowheads="1"/>
          </p:cNvSpPr>
          <p:nvPr>
            <p:ph idx="1"/>
          </p:nvPr>
        </p:nvSpPr>
        <p:spPr>
          <a:xfrm>
            <a:off x="2905125" y="1990725"/>
            <a:ext cx="7315200" cy="1871922"/>
          </a:xfrm>
        </p:spPr>
        <p:txBody>
          <a:bodyPr/>
          <a:lstStyle/>
          <a:p>
            <a:pPr lvl="1"/>
            <a:r>
              <a:rPr lang="en-US" altLang="zh-CN" dirty="0">
                <a:ea typeface="宋体" panose="02010600030101010101" pitchFamily="2" charset="-122"/>
              </a:rPr>
              <a:t>802.11 architecture/protocol stack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802.11 physical layer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802.11 MAC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a:p>
            <a:pPr lvl="1"/>
            <a:r>
              <a:rPr lang="en-US" altLang="zh-CN" dirty="0">
                <a:ea typeface="宋体" panose="02010600030101010101" pitchFamily="2" charset="-122"/>
              </a:rPr>
              <a:t>802.11 frames </a:t>
            </a:r>
            <a:r>
              <a:rPr lang="en-US" altLang="zh-CN" dirty="0">
                <a:solidFill>
                  <a:srgbClr val="0000FF"/>
                </a:solidFill>
                <a:ea typeface="宋体" panose="02010600030101010101" pitchFamily="2" charset="-122"/>
              </a:rPr>
              <a:t>»</a:t>
            </a:r>
            <a:endParaRPr lang="en-US" altLang="zh-CN" dirty="0">
              <a:ea typeface="宋体" panose="02010600030101010101" pitchFamily="2" charset="-122"/>
            </a:endParaRPr>
          </a:p>
        </p:txBody>
      </p:sp>
      <p:sp>
        <p:nvSpPr>
          <p:cNvPr id="2" name="矩形 1">
            <a:extLst>
              <a:ext uri="{FF2B5EF4-FFF2-40B4-BE49-F238E27FC236}">
                <a16:creationId xmlns:a16="http://schemas.microsoft.com/office/drawing/2014/main" id="{8C23282A-8FE0-4F89-AF58-0B520E3C5E3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Wireless LANs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17220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ooter Placeholder 7"/>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41988" name="Rectangle 3"/>
          <p:cNvSpPr>
            <a:spLocks noGrp="1" noChangeArrowheads="1"/>
          </p:cNvSpPr>
          <p:nvPr>
            <p:ph idx="1"/>
          </p:nvPr>
        </p:nvSpPr>
        <p:spPr>
          <a:xfrm>
            <a:off x="803565" y="1129507"/>
            <a:ext cx="10607040" cy="1319978"/>
          </a:xfrm>
        </p:spPr>
        <p:txBody>
          <a:bodyPr/>
          <a:lstStyle/>
          <a:p>
            <a:r>
              <a:rPr lang="fr-FR" altLang="zh-CN" dirty="0">
                <a:ea typeface="宋体" panose="02010600030101010101" pitchFamily="2" charset="-122"/>
              </a:rPr>
              <a:t>Wireless clients </a:t>
            </a:r>
            <a:r>
              <a:rPr lang="en-US" altLang="zh-CN" dirty="0">
                <a:ea typeface="宋体" panose="02010600030101010101" pitchFamily="2" charset="-122"/>
              </a:rPr>
              <a:t>associate </a:t>
            </a:r>
            <a:r>
              <a:rPr lang="fr-FR" altLang="zh-CN" dirty="0">
                <a:ea typeface="宋体" panose="02010600030101010101" pitchFamily="2" charset="-122"/>
              </a:rPr>
              <a:t>to a wired AP (Access Point)</a:t>
            </a:r>
          </a:p>
          <a:p>
            <a:pPr lvl="1"/>
            <a:r>
              <a:rPr lang="fr-FR" altLang="zh-CN" dirty="0">
                <a:ea typeface="宋体" panose="02010600030101010101" pitchFamily="2" charset="-122"/>
              </a:rPr>
              <a:t>Called infrastructure mode; there is also </a:t>
            </a:r>
            <a:r>
              <a:rPr lang="en-US" altLang="zh-CN" dirty="0">
                <a:ea typeface="宋体" panose="02010600030101010101" pitchFamily="2" charset="-122"/>
              </a:rPr>
              <a:t>ad-hoc mode with no AP, but that is rare.</a:t>
            </a:r>
          </a:p>
          <a:p>
            <a:pPr lvl="1">
              <a:buFont typeface="Arial" panose="020B0604020202020204" pitchFamily="34" charset="0"/>
              <a:buNone/>
            </a:pPr>
            <a:endParaRPr lang="en-US" altLang="zh-CN" dirty="0">
              <a:ea typeface="宋体" panose="02010600030101010101" pitchFamily="2" charset="-122"/>
            </a:endParaRPr>
          </a:p>
        </p:txBody>
      </p:sp>
      <p:grpSp>
        <p:nvGrpSpPr>
          <p:cNvPr id="41989" name="Group 11"/>
          <p:cNvGrpSpPr>
            <a:grpSpLocks/>
          </p:cNvGrpSpPr>
          <p:nvPr/>
        </p:nvGrpSpPr>
        <p:grpSpPr bwMode="auto">
          <a:xfrm>
            <a:off x="2345748" y="2616259"/>
            <a:ext cx="6688138" cy="3668713"/>
            <a:chOff x="762000" y="1447800"/>
            <a:chExt cx="6688931" cy="3667919"/>
          </a:xfrm>
        </p:grpSpPr>
        <p:pic>
          <p:nvPicPr>
            <p:cNvPr id="419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069" y="1742281"/>
              <a:ext cx="5757862" cy="337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TextBox 4"/>
            <p:cNvSpPr txBox="1">
              <a:spLocks noChangeArrowheads="1"/>
            </p:cNvSpPr>
            <p:nvPr/>
          </p:nvSpPr>
          <p:spPr bwMode="auto">
            <a:xfrm>
              <a:off x="762000" y="167640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Access</a:t>
              </a:r>
              <a:br>
                <a:rPr lang="en-US" altLang="zh-CN" sz="1800">
                  <a:ea typeface="宋体" panose="02010600030101010101" pitchFamily="2" charset="-122"/>
                </a:rPr>
              </a:br>
              <a:r>
                <a:rPr lang="en-US" altLang="zh-CN" sz="1800">
                  <a:ea typeface="宋体" panose="02010600030101010101" pitchFamily="2" charset="-122"/>
                </a:rPr>
                <a:t>Point</a:t>
              </a:r>
            </a:p>
          </p:txBody>
        </p:sp>
        <p:sp>
          <p:nvSpPr>
            <p:cNvPr id="41992" name="TextBox 5"/>
            <p:cNvSpPr txBox="1">
              <a:spLocks noChangeArrowheads="1"/>
            </p:cNvSpPr>
            <p:nvPr/>
          </p:nvSpPr>
          <p:spPr bwMode="auto">
            <a:xfrm>
              <a:off x="838200" y="3276600"/>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en-US" altLang="zh-CN" sz="1800">
                  <a:ea typeface="宋体" panose="02010600030101010101" pitchFamily="2" charset="-122"/>
                </a:rPr>
                <a:t>Client</a:t>
              </a:r>
            </a:p>
          </p:txBody>
        </p:sp>
        <p:sp>
          <p:nvSpPr>
            <p:cNvPr id="41993" name="TextBox 6"/>
            <p:cNvSpPr txBox="1">
              <a:spLocks noChangeArrowheads="1"/>
            </p:cNvSpPr>
            <p:nvPr/>
          </p:nvSpPr>
          <p:spPr bwMode="auto">
            <a:xfrm>
              <a:off x="3810000" y="14478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ea typeface="宋体" panose="02010600030101010101" pitchFamily="2" charset="-122"/>
                </a:rPr>
                <a:t>To Network</a:t>
              </a:r>
            </a:p>
          </p:txBody>
        </p:sp>
      </p:grpSp>
      <p:sp>
        <p:nvSpPr>
          <p:cNvPr id="2" name="矩形 1">
            <a:extLst>
              <a:ext uri="{FF2B5EF4-FFF2-40B4-BE49-F238E27FC236}">
                <a16:creationId xmlns:a16="http://schemas.microsoft.com/office/drawing/2014/main" id="{36CB85F5-A9A1-437A-AEF5-166CD28BA46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802.11 Architecture/Protocol Stack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1771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43012" name="Rectangle 3"/>
          <p:cNvSpPr>
            <a:spLocks noGrp="1" noChangeArrowheads="1"/>
          </p:cNvSpPr>
          <p:nvPr>
            <p:ph idx="1"/>
          </p:nvPr>
        </p:nvSpPr>
        <p:spPr>
          <a:xfrm>
            <a:off x="1546169" y="1068546"/>
            <a:ext cx="7789863" cy="738087"/>
          </a:xfrm>
        </p:spPr>
        <p:txBody>
          <a:bodyPr/>
          <a:lstStyle/>
          <a:p>
            <a:pPr eaLnBrk="1" hangingPunct="1">
              <a:buFontTx/>
              <a:buNone/>
            </a:pPr>
            <a:r>
              <a:rPr lang="en-US" altLang="zh-CN">
                <a:ea typeface="宋体" panose="02010600030101010101" pitchFamily="2" charset="-122"/>
              </a:rPr>
              <a:t>MAC is used across different physical layers</a:t>
            </a:r>
          </a:p>
        </p:txBody>
      </p:sp>
      <p:pic>
        <p:nvPicPr>
          <p:cNvPr id="4301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963" y="1479960"/>
            <a:ext cx="9948181" cy="480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238A2353-7119-4675-B821-3E196C1030BE}"/>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802.11 Architecture/Protocol Stack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F8EBF44-59F7-4B92-8F17-374AD1011BC8}"/>
              </a:ext>
            </a:extLst>
          </p:cNvPr>
          <p:cNvSpPr txBox="1"/>
          <p:nvPr/>
        </p:nvSpPr>
        <p:spPr>
          <a:xfrm>
            <a:off x="2646504" y="3375380"/>
            <a:ext cx="6393097" cy="307777"/>
          </a:xfrm>
          <a:prstGeom prst="rect">
            <a:avLst/>
          </a:prstGeom>
          <a:noFill/>
        </p:spPr>
        <p:txBody>
          <a:bodyPr wrap="none" rtlCol="0">
            <a:spAutoFit/>
          </a:bodyPr>
          <a:lstStyle/>
          <a:p>
            <a:r>
              <a:rPr lang="zh-CN" altLang="en-US" sz="1400" b="1" dirty="0">
                <a:solidFill>
                  <a:srgbClr val="FF0000"/>
                </a:solidFill>
              </a:rPr>
              <a:t>逻辑链路控制层子层：隐藏</a:t>
            </a:r>
            <a:r>
              <a:rPr lang="en-US" altLang="zh-CN" sz="1400" b="1" dirty="0">
                <a:solidFill>
                  <a:srgbClr val="FF0000"/>
                </a:solidFill>
              </a:rPr>
              <a:t>802</a:t>
            </a:r>
            <a:r>
              <a:rPr lang="zh-CN" altLang="en-US" sz="1400" b="1" dirty="0">
                <a:solidFill>
                  <a:srgbClr val="FF0000"/>
                </a:solidFill>
              </a:rPr>
              <a:t>系列协议的差异，使它们在网络层看起来无差别</a:t>
            </a:r>
          </a:p>
        </p:txBody>
      </p:sp>
      <p:sp>
        <p:nvSpPr>
          <p:cNvPr id="4" name="文本框 3">
            <a:extLst>
              <a:ext uri="{FF2B5EF4-FFF2-40B4-BE49-F238E27FC236}">
                <a16:creationId xmlns:a16="http://schemas.microsoft.com/office/drawing/2014/main" id="{41FD1070-FEBB-4820-9DB2-093710879CB5}"/>
              </a:ext>
            </a:extLst>
          </p:cNvPr>
          <p:cNvSpPr txBox="1"/>
          <p:nvPr/>
        </p:nvSpPr>
        <p:spPr>
          <a:xfrm>
            <a:off x="39758" y="3632041"/>
            <a:ext cx="1084784" cy="738664"/>
          </a:xfrm>
          <a:prstGeom prst="rect">
            <a:avLst/>
          </a:prstGeom>
          <a:noFill/>
        </p:spPr>
        <p:txBody>
          <a:bodyPr wrap="square" rtlCol="0">
            <a:spAutoFit/>
          </a:bodyPr>
          <a:lstStyle>
            <a:defPPr>
              <a:defRPr lang="zh-CN"/>
            </a:defPPr>
            <a:lvl1pPr>
              <a:defRPr sz="1400" b="1">
                <a:solidFill>
                  <a:srgbClr val="FF0000"/>
                </a:solidFill>
              </a:defRPr>
            </a:lvl1pPr>
          </a:lstStyle>
          <a:p>
            <a:r>
              <a:rPr lang="zh-CN" altLang="en-US" dirty="0"/>
              <a:t>介质访问子层：决定如何分配信道</a:t>
            </a:r>
          </a:p>
        </p:txBody>
      </p:sp>
    </p:spTree>
    <p:extLst>
      <p:ext uri="{BB962C8B-B14F-4D97-AF65-F5344CB8AC3E}">
        <p14:creationId xmlns:p14="http://schemas.microsoft.com/office/powerpoint/2010/main" val="1127127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174" y="1110218"/>
            <a:ext cx="2672334" cy="223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006" y="1162789"/>
            <a:ext cx="2672334" cy="223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302" y="3429000"/>
            <a:ext cx="5680881" cy="289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A9A9FD5D-5F1C-496C-A793-AA784A261CF3}"/>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Basic Service Set &amp; Extended Service Set</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770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44036" name="Content Placeholder 3"/>
          <p:cNvSpPr>
            <a:spLocks noGrp="1"/>
          </p:cNvSpPr>
          <p:nvPr>
            <p:ph idx="1"/>
          </p:nvPr>
        </p:nvSpPr>
        <p:spPr>
          <a:xfrm>
            <a:off x="1487720" y="1241956"/>
            <a:ext cx="9344530" cy="900261"/>
          </a:xfrm>
        </p:spPr>
        <p:txBody>
          <a:bodyPr/>
          <a:lstStyle/>
          <a:p>
            <a:pPr lvl="1"/>
            <a:r>
              <a:rPr lang="en-US" altLang="zh-CN" dirty="0">
                <a:ea typeface="宋体" panose="02010600030101010101" pitchFamily="2" charset="-122"/>
              </a:rPr>
              <a:t>NICs are compatible with multiple physical layers</a:t>
            </a:r>
          </a:p>
          <a:p>
            <a:pPr lvl="2"/>
            <a:r>
              <a:rPr lang="en-US" altLang="zh-CN" dirty="0">
                <a:ea typeface="宋体" panose="02010600030101010101" pitchFamily="2" charset="-122"/>
              </a:rPr>
              <a:t>E.g., 802.11 a/b/g</a:t>
            </a:r>
          </a:p>
        </p:txBody>
      </p:sp>
      <p:graphicFrame>
        <p:nvGraphicFramePr>
          <p:cNvPr id="5" name="Content Placeholder 6"/>
          <p:cNvGraphicFramePr>
            <a:graphicFrameLocks/>
          </p:cNvGraphicFramePr>
          <p:nvPr>
            <p:extLst>
              <p:ext uri="{D42A27DB-BD31-4B8C-83A1-F6EECF244321}">
                <p14:modId xmlns:p14="http://schemas.microsoft.com/office/powerpoint/2010/main" val="2863655347"/>
              </p:ext>
            </p:extLst>
          </p:nvPr>
        </p:nvGraphicFramePr>
        <p:xfrm>
          <a:off x="2293041" y="2496342"/>
          <a:ext cx="6743700" cy="2168185"/>
        </p:xfrm>
        <a:graphic>
          <a:graphicData uri="http://schemas.openxmlformats.org/drawingml/2006/table">
            <a:tbl>
              <a:tblPr firstRow="1" bandRow="1">
                <a:tableStyleId>{5C22544A-7EE6-4342-B048-85BDC9FD1C3A}</a:tableStyleId>
              </a:tblPr>
              <a:tblGrid>
                <a:gridCol w="1276349">
                  <a:extLst>
                    <a:ext uri="{9D8B030D-6E8A-4147-A177-3AD203B41FA5}">
                      <a16:colId xmlns:a16="http://schemas.microsoft.com/office/drawing/2014/main" val="20000"/>
                    </a:ext>
                  </a:extLst>
                </a:gridCol>
                <a:gridCol w="3438525">
                  <a:extLst>
                    <a:ext uri="{9D8B030D-6E8A-4147-A177-3AD203B41FA5}">
                      <a16:colId xmlns:a16="http://schemas.microsoft.com/office/drawing/2014/main" val="20001"/>
                    </a:ext>
                  </a:extLst>
                </a:gridCol>
                <a:gridCol w="2028826">
                  <a:extLst>
                    <a:ext uri="{9D8B030D-6E8A-4147-A177-3AD203B41FA5}">
                      <a16:colId xmlns:a16="http://schemas.microsoft.com/office/drawing/2014/main" val="20002"/>
                    </a:ext>
                  </a:extLst>
                </a:gridCol>
              </a:tblGrid>
              <a:tr h="433637">
                <a:tc>
                  <a:txBody>
                    <a:bodyPr/>
                    <a:lstStyle/>
                    <a:p>
                      <a:pPr algn="l"/>
                      <a:r>
                        <a:rPr lang="en-US" sz="1800" dirty="0">
                          <a:ln>
                            <a:noFill/>
                          </a:ln>
                          <a:solidFill>
                            <a:schemeClr val="tx1"/>
                          </a:solidFill>
                          <a:latin typeface="Arial" pitchFamily="34" charset="0"/>
                          <a:cs typeface="Arial" pitchFamily="34" charset="0"/>
                        </a:rPr>
                        <a:t>Name</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Technique</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Max. Bit Rate</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33637">
                <a:tc>
                  <a:txBody>
                    <a:bodyPr/>
                    <a:lstStyle/>
                    <a:p>
                      <a:pPr algn="l"/>
                      <a:r>
                        <a:rPr lang="en-US" sz="1800" dirty="0">
                          <a:ln>
                            <a:noFill/>
                          </a:ln>
                          <a:solidFill>
                            <a:schemeClr val="tx1"/>
                          </a:solidFill>
                          <a:latin typeface="Arial" pitchFamily="34" charset="0"/>
                          <a:cs typeface="Arial" pitchFamily="34" charset="0"/>
                        </a:rPr>
                        <a:t>802.11b</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Spread spectrum,</a:t>
                      </a:r>
                      <a:r>
                        <a:rPr lang="en-US" sz="1800" baseline="0" dirty="0">
                          <a:ln>
                            <a:noFill/>
                          </a:ln>
                          <a:solidFill>
                            <a:schemeClr val="tx1"/>
                          </a:solidFill>
                          <a:latin typeface="Arial" pitchFamily="34" charset="0"/>
                          <a:cs typeface="Arial" pitchFamily="34" charset="0"/>
                        </a:rPr>
                        <a:t> 2.4 GHz</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11 Mbps</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3637">
                <a:tc>
                  <a:txBody>
                    <a:bodyPr/>
                    <a:lstStyle/>
                    <a:p>
                      <a:pPr algn="l"/>
                      <a:r>
                        <a:rPr lang="en-US" sz="1800" dirty="0">
                          <a:ln>
                            <a:noFill/>
                          </a:ln>
                          <a:solidFill>
                            <a:schemeClr val="tx1"/>
                          </a:solidFill>
                          <a:latin typeface="Arial" pitchFamily="34" charset="0"/>
                          <a:cs typeface="Arial" pitchFamily="34" charset="0"/>
                        </a:rPr>
                        <a:t>802.11g</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OFDM, 2.4</a:t>
                      </a:r>
                      <a:r>
                        <a:rPr lang="en-US" sz="1800" baseline="0" dirty="0">
                          <a:ln>
                            <a:noFill/>
                          </a:ln>
                          <a:solidFill>
                            <a:schemeClr val="tx1"/>
                          </a:solidFill>
                          <a:latin typeface="Arial" pitchFamily="34" charset="0"/>
                          <a:cs typeface="Arial" pitchFamily="34" charset="0"/>
                        </a:rPr>
                        <a:t> GHz</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54</a:t>
                      </a:r>
                      <a:r>
                        <a:rPr lang="en-US" sz="1800" baseline="0" dirty="0">
                          <a:ln>
                            <a:noFill/>
                          </a:ln>
                          <a:solidFill>
                            <a:schemeClr val="tx1"/>
                          </a:solidFill>
                          <a:latin typeface="Arial" pitchFamily="34" charset="0"/>
                          <a:cs typeface="Arial" pitchFamily="34" charset="0"/>
                        </a:rPr>
                        <a:t> Mbps</a:t>
                      </a:r>
                      <a:endParaRPr lang="en-US" sz="1800" dirty="0">
                        <a:ln>
                          <a:noFill/>
                        </a:ln>
                        <a:solidFill>
                          <a:schemeClr val="tx1"/>
                        </a:solidFill>
                        <a:latin typeface="Arial" pitchFamily="34" charset="0"/>
                        <a:cs typeface="Arial" pitchFamily="34" charset="0"/>
                      </a:endParaRP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3637">
                <a:tc>
                  <a:txBody>
                    <a:bodyPr/>
                    <a:lstStyle/>
                    <a:p>
                      <a:pPr algn="l"/>
                      <a:r>
                        <a:rPr lang="en-US" sz="1800" dirty="0">
                          <a:ln>
                            <a:noFill/>
                          </a:ln>
                          <a:solidFill>
                            <a:schemeClr val="tx1"/>
                          </a:solidFill>
                          <a:latin typeface="Arial" pitchFamily="34" charset="0"/>
                          <a:cs typeface="Arial" pitchFamily="34" charset="0"/>
                        </a:rPr>
                        <a:t>802.11a</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OFDM, 5 GHz</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54 Mbps</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3637">
                <a:tc>
                  <a:txBody>
                    <a:bodyPr/>
                    <a:lstStyle/>
                    <a:p>
                      <a:pPr algn="l"/>
                      <a:r>
                        <a:rPr lang="en-US" sz="1800" dirty="0">
                          <a:ln>
                            <a:noFill/>
                          </a:ln>
                          <a:solidFill>
                            <a:schemeClr val="tx1"/>
                          </a:solidFill>
                          <a:latin typeface="Arial" pitchFamily="34" charset="0"/>
                          <a:cs typeface="Arial" pitchFamily="34" charset="0"/>
                        </a:rPr>
                        <a:t>802.11n</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OFDM with</a:t>
                      </a:r>
                      <a:r>
                        <a:rPr lang="en-US" sz="1800" baseline="0" dirty="0">
                          <a:ln>
                            <a:noFill/>
                          </a:ln>
                          <a:solidFill>
                            <a:schemeClr val="tx1"/>
                          </a:solidFill>
                          <a:latin typeface="Arial" pitchFamily="34" charset="0"/>
                          <a:cs typeface="Arial" pitchFamily="34" charset="0"/>
                        </a:rPr>
                        <a:t> MIMO</a:t>
                      </a:r>
                      <a:r>
                        <a:rPr lang="en-US" sz="1800" dirty="0">
                          <a:ln>
                            <a:noFill/>
                          </a:ln>
                          <a:solidFill>
                            <a:schemeClr val="tx1"/>
                          </a:solidFill>
                          <a:latin typeface="Arial" pitchFamily="34" charset="0"/>
                          <a:cs typeface="Arial" pitchFamily="34" charset="0"/>
                        </a:rPr>
                        <a:t>, 2.4/5 GHz</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800" dirty="0">
                          <a:ln>
                            <a:noFill/>
                          </a:ln>
                          <a:solidFill>
                            <a:schemeClr val="tx1"/>
                          </a:solidFill>
                          <a:latin typeface="Arial" pitchFamily="34" charset="0"/>
                          <a:cs typeface="Arial" pitchFamily="34" charset="0"/>
                        </a:rPr>
                        <a:t>600 Mbps</a:t>
                      </a:r>
                    </a:p>
                  </a:txBody>
                  <a:tcPr marL="94964" marR="94964">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2" name="矩形 1">
            <a:extLst>
              <a:ext uri="{FF2B5EF4-FFF2-40B4-BE49-F238E27FC236}">
                <a16:creationId xmlns:a16="http://schemas.microsoft.com/office/drawing/2014/main" id="{35CEA6DF-8E0E-487D-8BEC-009FCD6C7821}"/>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802.11 physical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D0C75CD4-374E-4FEC-A539-0F1F4C2F1424}"/>
              </a:ext>
            </a:extLst>
          </p:cNvPr>
          <p:cNvSpPr txBox="1"/>
          <p:nvPr/>
        </p:nvSpPr>
        <p:spPr>
          <a:xfrm>
            <a:off x="9036741" y="2988129"/>
            <a:ext cx="279595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Wi-Fi</a:t>
            </a:r>
            <a:r>
              <a:rPr lang="zh-CN" altLang="en-US" dirty="0">
                <a:latin typeface="微软雅黑" panose="020B0503020204020204" pitchFamily="34" charset="-122"/>
                <a:ea typeface="微软雅黑" panose="020B0503020204020204" pitchFamily="34" charset="-122"/>
              </a:rPr>
              <a:t>采用该标准</a:t>
            </a:r>
            <a:r>
              <a:rPr lang="en-US" altLang="zh-CN" dirty="0">
                <a:latin typeface="微软雅黑" panose="020B0503020204020204" pitchFamily="34" charset="-122"/>
                <a:ea typeface="微软雅黑" panose="020B0503020204020204" pitchFamily="34" charset="-122"/>
              </a:rPr>
              <a:t>802.11b</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46074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3394" y="772745"/>
            <a:ext cx="5281873" cy="5397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6459B770-593A-4767-8CCE-691148DD0C28}"/>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Flow Diagram for CSMA/CA</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A1E4CD7-11DA-4EDB-88C4-08CB1E6526C1}"/>
              </a:ext>
            </a:extLst>
          </p:cNvPr>
          <p:cNvSpPr txBox="1"/>
          <p:nvPr/>
        </p:nvSpPr>
        <p:spPr>
          <a:xfrm>
            <a:off x="8063985" y="2467164"/>
            <a:ext cx="3954326" cy="2951898"/>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CSMA/CA</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CSMA/CD</a:t>
            </a:r>
            <a:r>
              <a:rPr lang="zh-CN" altLang="en-US" b="1" dirty="0">
                <a:latin typeface="微软雅黑" panose="020B0503020204020204" pitchFamily="34" charset="-122"/>
                <a:ea typeface="微软雅黑" panose="020B0503020204020204" pitchFamily="34" charset="-122"/>
              </a:rPr>
              <a:t>的不同：</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CSMA/CD</a:t>
            </a:r>
            <a:r>
              <a:rPr lang="zh-CN" altLang="en-US" dirty="0">
                <a:latin typeface="微软雅黑" panose="020B0503020204020204" pitchFamily="34" charset="-122"/>
                <a:ea typeface="微软雅黑" panose="020B0503020204020204" pitchFamily="34" charset="-122"/>
              </a:rPr>
              <a:t>中，节点侦听到信道空闲时立即发送；而在</a:t>
            </a:r>
            <a:r>
              <a:rPr lang="en-US" altLang="zh-CN" dirty="0">
                <a:latin typeface="微软雅黑" panose="020B0503020204020204" pitchFamily="34" charset="-122"/>
                <a:ea typeface="微软雅黑" panose="020B0503020204020204" pitchFamily="34" charset="-122"/>
              </a:rPr>
              <a:t>CSMA/CA</a:t>
            </a:r>
            <a:r>
              <a:rPr lang="zh-CN" altLang="en-US" dirty="0">
                <a:latin typeface="微软雅黑" panose="020B0503020204020204" pitchFamily="34" charset="-122"/>
                <a:ea typeface="微软雅黑" panose="020B0503020204020204" pitchFamily="34" charset="-122"/>
              </a:rPr>
              <a:t>中，节点要推迟发送，每新尝试一次都要随机回退。这是为了避免有多个站同时等待信道空闲，并发现信道空闲后立即发送而造成的冲突。</a:t>
            </a:r>
          </a:p>
        </p:txBody>
      </p:sp>
      <p:sp>
        <p:nvSpPr>
          <p:cNvPr id="3" name="矩形 2">
            <a:extLst>
              <a:ext uri="{FF2B5EF4-FFF2-40B4-BE49-F238E27FC236}">
                <a16:creationId xmlns:a16="http://schemas.microsoft.com/office/drawing/2014/main" id="{4408A93F-17EB-431B-95BD-6FEF009B3FE8}"/>
              </a:ext>
            </a:extLst>
          </p:cNvPr>
          <p:cNvSpPr/>
          <p:nvPr/>
        </p:nvSpPr>
        <p:spPr>
          <a:xfrm>
            <a:off x="8098022" y="1171937"/>
            <a:ext cx="3397533" cy="646331"/>
          </a:xfrm>
          <a:prstGeom prst="rect">
            <a:avLst/>
          </a:prstGeom>
        </p:spPr>
        <p:txBody>
          <a:bodyPr wrap="square">
            <a:spAutoFit/>
          </a:bodyPr>
          <a:lstStyle/>
          <a:p>
            <a:r>
              <a:rPr lang="en-US" altLang="zh-CN" dirty="0">
                <a:solidFill>
                  <a:srgbClr val="4D4D4D"/>
                </a:solidFill>
                <a:latin typeface="微软雅黑" panose="020B0503020204020204" pitchFamily="34" charset="-122"/>
                <a:ea typeface="微软雅黑" panose="020B0503020204020204" pitchFamily="34" charset="-122"/>
              </a:rPr>
              <a:t>CSMA/CD</a:t>
            </a:r>
            <a:r>
              <a:rPr lang="zh-CN" altLang="en-US" dirty="0">
                <a:solidFill>
                  <a:srgbClr val="4D4D4D"/>
                </a:solidFill>
                <a:latin typeface="微软雅黑" panose="020B0503020204020204" pitchFamily="34" charset="-122"/>
                <a:ea typeface="微软雅黑" panose="020B0503020204020204" pitchFamily="34" charset="-122"/>
              </a:rPr>
              <a:t>主要适用</a:t>
            </a:r>
            <a:r>
              <a:rPr lang="zh-CN" altLang="en-US" b="1" dirty="0">
                <a:solidFill>
                  <a:srgbClr val="4D4D4D"/>
                </a:solidFill>
                <a:latin typeface="微软雅黑" panose="020B0503020204020204" pitchFamily="34" charset="-122"/>
                <a:ea typeface="微软雅黑" panose="020B0503020204020204" pitchFamily="34" charset="-122"/>
              </a:rPr>
              <a:t>以太网</a:t>
            </a:r>
            <a:r>
              <a:rPr lang="zh-CN" altLang="en-US" dirty="0">
                <a:solidFill>
                  <a:srgbClr val="4D4D4D"/>
                </a:solidFill>
                <a:latin typeface="微软雅黑" panose="020B0503020204020204" pitchFamily="34" charset="-122"/>
                <a:ea typeface="微软雅黑" panose="020B0503020204020204" pitchFamily="34" charset="-122"/>
              </a:rPr>
              <a:t>。 </a:t>
            </a:r>
            <a:br>
              <a:rPr lang="zh-CN" altLang="en-US" dirty="0">
                <a:latin typeface="微软雅黑" panose="020B0503020204020204" pitchFamily="34" charset="-122"/>
                <a:ea typeface="微软雅黑" panose="020B0503020204020204" pitchFamily="34" charset="-122"/>
              </a:rPr>
            </a:br>
            <a:r>
              <a:rPr lang="en-US" altLang="zh-CN" dirty="0">
                <a:solidFill>
                  <a:srgbClr val="4D4D4D"/>
                </a:solidFill>
                <a:latin typeface="微软雅黑" panose="020B0503020204020204" pitchFamily="34" charset="-122"/>
                <a:ea typeface="微软雅黑" panose="020B0503020204020204" pitchFamily="34" charset="-122"/>
              </a:rPr>
              <a:t>CSMA/CA</a:t>
            </a:r>
            <a:r>
              <a:rPr lang="zh-CN" altLang="en-US" dirty="0">
                <a:solidFill>
                  <a:srgbClr val="4D4D4D"/>
                </a:solidFill>
                <a:latin typeface="微软雅黑" panose="020B0503020204020204" pitchFamily="34" charset="-122"/>
                <a:ea typeface="微软雅黑" panose="020B0503020204020204" pitchFamily="34" charset="-122"/>
              </a:rPr>
              <a:t>主要适用</a:t>
            </a:r>
            <a:r>
              <a:rPr lang="zh-CN" altLang="en-US" b="1" dirty="0">
                <a:solidFill>
                  <a:srgbClr val="4D4D4D"/>
                </a:solidFill>
                <a:latin typeface="微软雅黑" panose="020B0503020204020204" pitchFamily="34" charset="-122"/>
                <a:ea typeface="微软雅黑" panose="020B0503020204020204" pitchFamily="34" charset="-122"/>
              </a:rPr>
              <a:t>无线局域网</a:t>
            </a:r>
            <a:r>
              <a:rPr lang="zh-CN" altLang="en-US" dirty="0">
                <a:solidFill>
                  <a:srgbClr val="4D4D4D"/>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AC25C8E-58C3-4160-9D9F-C432CFD2A108}"/>
              </a:ext>
            </a:extLst>
          </p:cNvPr>
          <p:cNvSpPr/>
          <p:nvPr/>
        </p:nvSpPr>
        <p:spPr>
          <a:xfrm>
            <a:off x="301659" y="2837223"/>
            <a:ext cx="3070555" cy="2246769"/>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帧间间隔（</a:t>
            </a:r>
            <a:r>
              <a:rPr lang="en-US" altLang="zh-CN" sz="1400" dirty="0">
                <a:latin typeface="微软雅黑" panose="020B0503020204020204" pitchFamily="34" charset="-122"/>
                <a:ea typeface="微软雅黑" panose="020B0503020204020204" pitchFamily="34" charset="-122"/>
              </a:rPr>
              <a:t>IFS: interframe space</a:t>
            </a:r>
            <a:r>
              <a:rPr lang="zh-CN" altLang="en-US" sz="1400" dirty="0">
                <a:latin typeface="微软雅黑" panose="020B0503020204020204" pitchFamily="34" charset="-122"/>
                <a:ea typeface="微软雅黑" panose="020B0503020204020204" pitchFamily="34" charset="-122"/>
              </a:rPr>
              <a:t>）：为了尽量避免碰撞，</a:t>
            </a:r>
            <a:r>
              <a:rPr lang="en-US" altLang="zh-CN" sz="1400" dirty="0">
                <a:latin typeface="微软雅黑" panose="020B0503020204020204" pitchFamily="34" charset="-122"/>
                <a:ea typeface="微软雅黑" panose="020B0503020204020204" pitchFamily="34" charset="-122"/>
              </a:rPr>
              <a:t>802.11</a:t>
            </a:r>
            <a:r>
              <a:rPr lang="zh-CN" altLang="en-US" sz="1400" dirty="0">
                <a:latin typeface="微软雅黑" panose="020B0503020204020204" pitchFamily="34" charset="-122"/>
                <a:ea typeface="微软雅黑" panose="020B0503020204020204" pitchFamily="34" charset="-122"/>
              </a:rPr>
              <a:t>规定，所有的站在完成发送后，必须再等待一段很短的时间（继续监听）才能发送下一帧。这段时间的通称是帧间间隔</a:t>
            </a:r>
            <a:r>
              <a:rPr lang="en-US" altLang="zh-CN" sz="1400" dirty="0">
                <a:latin typeface="微软雅黑" panose="020B0503020204020204" pitchFamily="34" charset="-122"/>
                <a:ea typeface="微软雅黑" panose="020B0503020204020204" pitchFamily="34" charset="-122"/>
              </a:rPr>
              <a:t>IFS</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帧间间隔的长短取决于该站要发送的帧的类型。高优先级的帧需要等待的时间较短，因此可以优先获得发送权，但低优先级帧就必须等待较长的时间。</a:t>
            </a:r>
          </a:p>
        </p:txBody>
      </p:sp>
    </p:spTree>
    <p:extLst>
      <p:ext uri="{BB962C8B-B14F-4D97-AF65-F5344CB8AC3E}">
        <p14:creationId xmlns:p14="http://schemas.microsoft.com/office/powerpoint/2010/main" val="266517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45060" name="Rectangle 3"/>
          <p:cNvSpPr>
            <a:spLocks noGrp="1" noChangeArrowheads="1"/>
          </p:cNvSpPr>
          <p:nvPr>
            <p:ph idx="1"/>
          </p:nvPr>
        </p:nvSpPr>
        <p:spPr>
          <a:xfrm>
            <a:off x="1518181" y="1063880"/>
            <a:ext cx="9464748" cy="990783"/>
          </a:xfrm>
        </p:spPr>
        <p:txBody>
          <a:bodyPr/>
          <a:lstStyle/>
          <a:p>
            <a:pPr lvl="1"/>
            <a:r>
              <a:rPr lang="en-US" altLang="zh-CN" dirty="0">
                <a:ea typeface="宋体" panose="02010600030101010101" pitchFamily="2" charset="-122"/>
              </a:rPr>
              <a:t>CSMA/CA inserts </a:t>
            </a:r>
            <a:r>
              <a:rPr lang="en-US" altLang="zh-CN" dirty="0" err="1">
                <a:ea typeface="宋体" panose="02010600030101010101" pitchFamily="2" charset="-122"/>
              </a:rPr>
              <a:t>backoff</a:t>
            </a:r>
            <a:r>
              <a:rPr lang="en-US" altLang="zh-CN" dirty="0">
                <a:ea typeface="宋体" panose="02010600030101010101" pitchFamily="2" charset="-122"/>
              </a:rPr>
              <a:t> slots to avoid collisions</a:t>
            </a:r>
          </a:p>
          <a:p>
            <a:pPr lvl="1"/>
            <a:r>
              <a:rPr lang="en-US" altLang="zh-CN" dirty="0">
                <a:ea typeface="宋体" panose="02010600030101010101" pitchFamily="2" charset="-122"/>
              </a:rPr>
              <a:t>MAC uses ACKs/retransmissions for wireless errors</a:t>
            </a:r>
          </a:p>
        </p:txBody>
      </p:sp>
      <p:pic>
        <p:nvPicPr>
          <p:cNvPr id="45061" name="Picture 6"/>
          <p:cNvPicPr>
            <a:picLocks noChangeAspect="1" noChangeArrowheads="1"/>
          </p:cNvPicPr>
          <p:nvPr/>
        </p:nvPicPr>
        <p:blipFill>
          <a:blip r:embed="rId3">
            <a:extLst>
              <a:ext uri="{28A0092B-C50C-407E-A947-70E740481C1C}">
                <a14:useLocalDpi xmlns:a14="http://schemas.microsoft.com/office/drawing/2010/main" val="0"/>
              </a:ext>
            </a:extLst>
          </a:blip>
          <a:srcRect t="3400"/>
          <a:stretch>
            <a:fillRect/>
          </a:stretch>
        </p:blipFill>
        <p:spPr bwMode="auto">
          <a:xfrm>
            <a:off x="2094726" y="2319229"/>
            <a:ext cx="7896225"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AD67E00-7F45-4E70-9551-B3FF3B4EAC7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802.11 MAC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944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46084" name="Rectangle 3"/>
          <p:cNvSpPr>
            <a:spLocks noGrp="1" noChangeArrowheads="1"/>
          </p:cNvSpPr>
          <p:nvPr>
            <p:ph idx="1"/>
          </p:nvPr>
        </p:nvSpPr>
        <p:spPr>
          <a:xfrm>
            <a:off x="459668" y="1058924"/>
            <a:ext cx="11139376" cy="1012954"/>
          </a:xfrm>
        </p:spPr>
        <p:txBody>
          <a:bodyPr/>
          <a:lstStyle/>
          <a:p>
            <a:r>
              <a:rPr lang="en-US" altLang="zh-CN" dirty="0">
                <a:ea typeface="宋体" panose="02010600030101010101" pitchFamily="2" charset="-122"/>
              </a:rPr>
              <a:t>Virtual channel sensing with the NAV</a:t>
            </a:r>
            <a:r>
              <a:rPr lang="zh-CN" altLang="en-US" dirty="0">
                <a:ea typeface="宋体" panose="02010600030101010101" pitchFamily="2" charset="-122"/>
              </a:rPr>
              <a:t>（</a:t>
            </a:r>
            <a:r>
              <a:rPr lang="en-US" altLang="zh-CN" dirty="0">
                <a:ea typeface="宋体" panose="02010600030101010101" pitchFamily="2" charset="-122"/>
              </a:rPr>
              <a:t>Network Allocation Vector) and optional RTS/CTS (often not used) avoids hidden terminals</a:t>
            </a:r>
          </a:p>
        </p:txBody>
      </p:sp>
      <p:pic>
        <p:nvPicPr>
          <p:cNvPr id="460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114" y="4231229"/>
            <a:ext cx="7107941" cy="254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EA14358-6CE5-4BE8-A700-18344BB06A9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802.11 MAC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C872249C-6FFF-42C1-A5F7-F300DB54A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0049"/>
          <a:stretch>
            <a:fillRect/>
          </a:stretch>
        </p:blipFill>
        <p:spPr bwMode="auto">
          <a:xfrm>
            <a:off x="2988126" y="1959947"/>
            <a:ext cx="5427032" cy="2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2478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47108" name="Rectangle 3"/>
          <p:cNvSpPr>
            <a:spLocks noGrp="1" noChangeArrowheads="1"/>
          </p:cNvSpPr>
          <p:nvPr>
            <p:ph idx="1"/>
          </p:nvPr>
        </p:nvSpPr>
        <p:spPr>
          <a:xfrm>
            <a:off x="372132" y="1093681"/>
            <a:ext cx="9246780" cy="1450863"/>
          </a:xfrm>
        </p:spPr>
        <p:txBody>
          <a:bodyPr/>
          <a:lstStyle/>
          <a:p>
            <a:pPr lvl="1"/>
            <a:r>
              <a:rPr lang="en-US" altLang="zh-CN" dirty="0">
                <a:ea typeface="宋体" panose="02010600030101010101" pitchFamily="2" charset="-122"/>
              </a:rPr>
              <a:t>Different </a:t>
            </a:r>
            <a:r>
              <a:rPr lang="en-US" altLang="zh-CN" dirty="0" err="1">
                <a:ea typeface="宋体" panose="02010600030101010101" pitchFamily="2" charset="-122"/>
              </a:rPr>
              <a:t>backoff</a:t>
            </a:r>
            <a:r>
              <a:rPr lang="en-US" altLang="zh-CN" dirty="0">
                <a:ea typeface="宋体" panose="02010600030101010101" pitchFamily="2" charset="-122"/>
              </a:rPr>
              <a:t> slot times add quality of service</a:t>
            </a:r>
          </a:p>
          <a:p>
            <a:pPr lvl="2"/>
            <a:r>
              <a:rPr lang="en-US" altLang="zh-CN" dirty="0">
                <a:ea typeface="宋体" panose="02010600030101010101" pitchFamily="2" charset="-122"/>
              </a:rPr>
              <a:t>Short intervals give preferred access, e.g., control, VoIP</a:t>
            </a:r>
          </a:p>
          <a:p>
            <a:pPr lvl="1"/>
            <a:r>
              <a:rPr lang="en-US" altLang="zh-CN" dirty="0">
                <a:ea typeface="宋体" panose="02010600030101010101" pitchFamily="2" charset="-122"/>
              </a:rPr>
              <a:t>MAC has other mechanisms too, e.g., power save</a:t>
            </a:r>
          </a:p>
        </p:txBody>
      </p:sp>
      <p:pic>
        <p:nvPicPr>
          <p:cNvPr id="47109" name="Picture 6"/>
          <p:cNvPicPr>
            <a:picLocks noChangeAspect="1" noChangeArrowheads="1"/>
          </p:cNvPicPr>
          <p:nvPr/>
        </p:nvPicPr>
        <p:blipFill>
          <a:blip r:embed="rId3">
            <a:extLst>
              <a:ext uri="{28A0092B-C50C-407E-A947-70E740481C1C}">
                <a14:useLocalDpi xmlns:a14="http://schemas.microsoft.com/office/drawing/2010/main" val="0"/>
              </a:ext>
            </a:extLst>
          </a:blip>
          <a:srcRect r="4430"/>
          <a:stretch>
            <a:fillRect/>
          </a:stretch>
        </p:blipFill>
        <p:spPr bwMode="auto">
          <a:xfrm>
            <a:off x="174171" y="2937783"/>
            <a:ext cx="7910512"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145775D-8FCD-4A4A-8D4F-49706D3BDA8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802.11 MAC (3)</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AD9FB6B-962D-4411-9361-EE7DF75914AD}"/>
              </a:ext>
            </a:extLst>
          </p:cNvPr>
          <p:cNvSpPr txBox="1"/>
          <p:nvPr/>
        </p:nvSpPr>
        <p:spPr>
          <a:xfrm>
            <a:off x="8084683" y="918980"/>
            <a:ext cx="3846060" cy="5755422"/>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solidFill>
                  <a:srgbClr val="4D4D4D"/>
                </a:solidFill>
                <a:effectLst/>
                <a:latin typeface="微软雅黑" panose="020B0503020204020204" pitchFamily="34" charset="-122"/>
                <a:ea typeface="微软雅黑" panose="020B0503020204020204" pitchFamily="34" charset="-122"/>
              </a:rPr>
              <a:t>为了尽量避免碰撞，</a:t>
            </a:r>
            <a:r>
              <a:rPr lang="en-US" altLang="zh-CN" sz="1600" b="0" i="0" dirty="0">
                <a:solidFill>
                  <a:srgbClr val="4D4D4D"/>
                </a:solidFill>
                <a:effectLst/>
                <a:latin typeface="微软雅黑" panose="020B0503020204020204" pitchFamily="34" charset="-122"/>
                <a:ea typeface="微软雅黑" panose="020B0503020204020204" pitchFamily="34" charset="-122"/>
              </a:rPr>
              <a:t>802.11</a:t>
            </a:r>
            <a:r>
              <a:rPr lang="zh-CN" altLang="en-US" sz="1600" b="0" i="0" dirty="0">
                <a:solidFill>
                  <a:srgbClr val="4D4D4D"/>
                </a:solidFill>
                <a:effectLst/>
                <a:latin typeface="微软雅黑" panose="020B0503020204020204" pitchFamily="34" charset="-122"/>
                <a:ea typeface="微软雅黑" panose="020B0503020204020204" pitchFamily="34" charset="-122"/>
              </a:rPr>
              <a:t>规定，所有的站在完成发送后，必须再等待一段很短的时间（继续监听）才能发送下一帧。这段时间的通称是帧间间隔</a:t>
            </a:r>
            <a:r>
              <a:rPr lang="en-US" altLang="zh-CN" sz="1600" b="0" i="0" dirty="0">
                <a:solidFill>
                  <a:srgbClr val="4D4D4D"/>
                </a:solidFill>
                <a:effectLst/>
                <a:latin typeface="微软雅黑" panose="020B0503020204020204" pitchFamily="34" charset="-122"/>
                <a:ea typeface="微软雅黑" panose="020B0503020204020204" pitchFamily="34" charset="-122"/>
              </a:rPr>
              <a:t>IFS</a:t>
            </a:r>
            <a:r>
              <a:rPr lang="zh-CN" altLang="en-US" sz="1600" b="0" i="0" dirty="0">
                <a:solidFill>
                  <a:srgbClr val="4D4D4D"/>
                </a:solidFill>
                <a:effectLst/>
                <a:latin typeface="微软雅黑" panose="020B0503020204020204" pitchFamily="34" charset="-122"/>
                <a:ea typeface="微软雅黑" panose="020B0503020204020204" pitchFamily="34" charset="-122"/>
              </a:rPr>
              <a:t>。帧间间隔的长短取决于该站要发送的帧的类型。</a:t>
            </a:r>
            <a:r>
              <a:rPr lang="zh-CN" altLang="en-US" sz="1600" b="0" i="0" dirty="0">
                <a:solidFill>
                  <a:srgbClr val="C00000"/>
                </a:solidFill>
                <a:effectLst/>
                <a:latin typeface="微软雅黑" panose="020B0503020204020204" pitchFamily="34" charset="-122"/>
                <a:ea typeface="微软雅黑" panose="020B0503020204020204" pitchFamily="34" charset="-122"/>
              </a:rPr>
              <a:t>高优先级的帧需要等待的时间较短</a:t>
            </a:r>
            <a:r>
              <a:rPr lang="zh-CN" altLang="en-US" sz="1600" b="0" i="0" dirty="0">
                <a:solidFill>
                  <a:srgbClr val="4D4D4D"/>
                </a:solidFill>
                <a:effectLst/>
                <a:latin typeface="微软雅黑" panose="020B0503020204020204" pitchFamily="34" charset="-122"/>
                <a:ea typeface="微软雅黑" panose="020B0503020204020204" pitchFamily="34" charset="-122"/>
              </a:rPr>
              <a:t>，因此可以优先获得发送权，但低优先级帧就必须等待较长的时间。</a:t>
            </a:r>
            <a:endParaRPr lang="en-US" altLang="zh-CN" sz="1600" b="0" i="0" dirty="0">
              <a:solidFill>
                <a:srgbClr val="4D4D4D"/>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b="1" dirty="0">
                <a:solidFill>
                  <a:srgbClr val="4D4D4D"/>
                </a:solidFill>
                <a:latin typeface="微软雅黑" panose="020B0503020204020204" pitchFamily="34" charset="-122"/>
                <a:ea typeface="微软雅黑" panose="020B0503020204020204" pitchFamily="34" charset="-122"/>
              </a:rPr>
              <a:t>SIFS</a:t>
            </a:r>
            <a:r>
              <a:rPr lang="zh-CN" altLang="en-US" sz="1600" b="1" dirty="0">
                <a:solidFill>
                  <a:srgbClr val="4D4D4D"/>
                </a:solidFill>
                <a:latin typeface="微软雅黑" panose="020B0503020204020204" pitchFamily="34" charset="-122"/>
                <a:ea typeface="微软雅黑" panose="020B0503020204020204" pitchFamily="34" charset="-122"/>
              </a:rPr>
              <a:t>：</a:t>
            </a:r>
            <a:r>
              <a:rPr lang="zh-CN" altLang="en-US" sz="1600" dirty="0">
                <a:solidFill>
                  <a:srgbClr val="4D4D4D"/>
                </a:solidFill>
                <a:latin typeface="微软雅黑" panose="020B0503020204020204" pitchFamily="34" charset="-122"/>
                <a:ea typeface="微软雅黑" panose="020B0503020204020204" pitchFamily="34" charset="-122"/>
              </a:rPr>
              <a:t>短帧间间隔，用来间隔需要立即响应的帧，如控制帧</a:t>
            </a:r>
            <a:r>
              <a:rPr lang="en-US" altLang="zh-CN" sz="1600" dirty="0">
                <a:solidFill>
                  <a:srgbClr val="4D4D4D"/>
                </a:solidFill>
                <a:latin typeface="微软雅黑" panose="020B0503020204020204" pitchFamily="34" charset="-122"/>
                <a:ea typeface="微软雅黑" panose="020B0503020204020204" pitchFamily="34" charset="-122"/>
              </a:rPr>
              <a:t>(RTS/CTS/ACK)</a:t>
            </a:r>
            <a:r>
              <a:rPr lang="zh-CN" altLang="en-US" sz="1600" dirty="0">
                <a:solidFill>
                  <a:srgbClr val="4D4D4D"/>
                </a:solidFill>
                <a:latin typeface="微软雅黑" panose="020B0503020204020204" pitchFamily="34" charset="-122"/>
                <a:ea typeface="微软雅黑" panose="020B0503020204020204" pitchFamily="34" charset="-122"/>
              </a:rPr>
              <a:t>等</a:t>
            </a:r>
            <a:endParaRPr lang="en-US" altLang="zh-CN" sz="1600"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a:solidFill>
                  <a:srgbClr val="4D4D4D"/>
                </a:solidFill>
                <a:latin typeface="微软雅黑" panose="020B0503020204020204" pitchFamily="34" charset="-122"/>
                <a:ea typeface="微软雅黑" panose="020B0503020204020204" pitchFamily="34" charset="-122"/>
              </a:rPr>
              <a:t>AIFS</a:t>
            </a:r>
            <a:r>
              <a:rPr lang="zh-CN" altLang="en-US" sz="1600" dirty="0">
                <a:solidFill>
                  <a:srgbClr val="4D4D4D"/>
                </a:solidFill>
                <a:latin typeface="微软雅黑" panose="020B0503020204020204" pitchFamily="34" charset="-122"/>
                <a:ea typeface="微软雅黑" panose="020B0503020204020204" pitchFamily="34" charset="-122"/>
              </a:rPr>
              <a:t>：任意帧间间隔。</a:t>
            </a:r>
            <a:r>
              <a:rPr lang="zh-CN" altLang="en-US" sz="1600" b="0" i="0" dirty="0">
                <a:solidFill>
                  <a:srgbClr val="222222"/>
                </a:solidFill>
                <a:effectLst/>
                <a:latin typeface="microsoft yahei" panose="020B0503020204020204" pitchFamily="34" charset="-122"/>
                <a:ea typeface="microsoft yahei" panose="020B0503020204020204" pitchFamily="34" charset="-122"/>
              </a:rPr>
              <a:t>根据访问类别</a:t>
            </a:r>
            <a:r>
              <a:rPr lang="en-US" altLang="zh-CN" sz="1600" b="0" i="0" dirty="0">
                <a:solidFill>
                  <a:srgbClr val="222222"/>
                </a:solidFill>
                <a:effectLst/>
                <a:latin typeface="microsoft yahei" panose="020B0503020204020204" pitchFamily="34" charset="-122"/>
                <a:ea typeface="microsoft yahei" panose="020B0503020204020204" pitchFamily="34" charset="-122"/>
              </a:rPr>
              <a:t>(</a:t>
            </a:r>
            <a:r>
              <a:rPr lang="zh-CN" altLang="en-US" sz="1600" b="0" i="0" dirty="0">
                <a:solidFill>
                  <a:srgbClr val="222222"/>
                </a:solidFill>
                <a:effectLst/>
                <a:latin typeface="microsoft yahei" panose="020B0503020204020204" pitchFamily="34" charset="-122"/>
                <a:ea typeface="microsoft yahei" panose="020B0503020204020204" pitchFamily="34" charset="-122"/>
              </a:rPr>
              <a:t>即要传输的数据类型</a:t>
            </a:r>
            <a:r>
              <a:rPr lang="en-US" altLang="zh-CN" sz="1600" b="0" i="0" dirty="0">
                <a:solidFill>
                  <a:srgbClr val="222222"/>
                </a:solidFill>
                <a:effectLst/>
                <a:latin typeface="microsoft yahei" panose="020B0503020204020204" pitchFamily="34" charset="-122"/>
                <a:ea typeface="microsoft yahei" panose="020B0503020204020204" pitchFamily="34" charset="-122"/>
              </a:rPr>
              <a:t>)</a:t>
            </a:r>
            <a:r>
              <a:rPr lang="zh-CN" altLang="en-US" sz="1600" b="0" i="0" dirty="0">
                <a:solidFill>
                  <a:srgbClr val="222222"/>
                </a:solidFill>
                <a:effectLst/>
                <a:latin typeface="microsoft yahei" panose="020B0503020204020204" pitchFamily="34" charset="-122"/>
                <a:ea typeface="microsoft yahei" panose="020B0503020204020204" pitchFamily="34" charset="-122"/>
              </a:rPr>
              <a:t>对站点进行优先级排序，</a:t>
            </a:r>
            <a:r>
              <a:rPr lang="en-US" altLang="zh-CN" sz="1600" b="0" i="0" dirty="0">
                <a:solidFill>
                  <a:srgbClr val="222222"/>
                </a:solidFill>
                <a:effectLst/>
                <a:latin typeface="microsoft yahei" panose="020B0503020204020204" pitchFamily="34" charset="-122"/>
                <a:ea typeface="microsoft yahei" panose="020B0503020204020204" pitchFamily="34" charset="-122"/>
              </a:rPr>
              <a:t>AISF</a:t>
            </a:r>
            <a:r>
              <a:rPr lang="zh-CN" altLang="en-US" sz="1600" b="0" i="0" dirty="0">
                <a:solidFill>
                  <a:srgbClr val="222222"/>
                </a:solidFill>
                <a:effectLst/>
                <a:latin typeface="microsoft yahei" panose="020B0503020204020204" pitchFamily="34" charset="-122"/>
                <a:ea typeface="microsoft yahei" panose="020B0503020204020204" pitchFamily="34" charset="-122"/>
              </a:rPr>
              <a:t>的计算公式为</a:t>
            </a:r>
            <a:r>
              <a:rPr lang="zh-CN" altLang="en-US" sz="1600" dirty="0">
                <a:solidFill>
                  <a:srgbClr val="222222"/>
                </a:solidFill>
                <a:latin typeface="microsoft yahei" panose="020B0503020204020204" pitchFamily="34" charset="-122"/>
                <a:ea typeface="microsoft yahei" panose="020B0503020204020204" pitchFamily="34" charset="-122"/>
              </a:rPr>
              <a:t>：</a:t>
            </a:r>
            <a:r>
              <a:rPr lang="en-US" altLang="zh-CN" sz="1600" b="0" i="0" dirty="0">
                <a:solidFill>
                  <a:srgbClr val="222222"/>
                </a:solidFill>
                <a:effectLst/>
                <a:latin typeface="microsoft yahei" panose="020B0503020204020204" pitchFamily="34" charset="-122"/>
                <a:ea typeface="microsoft yahei" panose="020B0503020204020204" pitchFamily="34" charset="-122"/>
              </a:rPr>
              <a:t>AISF</a:t>
            </a:r>
            <a:r>
              <a:rPr lang="zh-CN" altLang="en-US" sz="1600" b="0" i="0" dirty="0">
                <a:solidFill>
                  <a:srgbClr val="222222"/>
                </a:solidFill>
                <a:effectLst/>
                <a:latin typeface="microsoft yahei" panose="020B0503020204020204" pitchFamily="34" charset="-122"/>
                <a:ea typeface="microsoft yahei" panose="020B0503020204020204" pitchFamily="34" charset="-122"/>
              </a:rPr>
              <a:t>编号*时隙</a:t>
            </a:r>
            <a:r>
              <a:rPr lang="en-US" altLang="zh-CN" sz="1600" b="0" i="0" dirty="0">
                <a:solidFill>
                  <a:srgbClr val="222222"/>
                </a:solidFill>
                <a:effectLst/>
                <a:latin typeface="microsoft yahei" panose="020B0503020204020204" pitchFamily="34" charset="-122"/>
                <a:ea typeface="microsoft yahei" panose="020B0503020204020204" pitchFamily="34" charset="-122"/>
              </a:rPr>
              <a:t>+ SISF</a:t>
            </a:r>
            <a:r>
              <a:rPr lang="zh-CN" altLang="en-US" sz="1600" b="0" i="0" dirty="0">
                <a:solidFill>
                  <a:srgbClr val="222222"/>
                </a:solidFill>
                <a:effectLst/>
                <a:latin typeface="microsoft yahei" panose="020B0503020204020204" pitchFamily="34" charset="-122"/>
                <a:ea typeface="microsoft yahei" panose="020B0503020204020204" pitchFamily="34" charset="-122"/>
              </a:rPr>
              <a:t>；</a:t>
            </a:r>
            <a:endParaRPr lang="en-US" altLang="zh-CN" sz="1600"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b="1" dirty="0">
                <a:solidFill>
                  <a:srgbClr val="4D4D4D"/>
                </a:solidFill>
                <a:latin typeface="微软雅黑" panose="020B0503020204020204" pitchFamily="34" charset="-122"/>
                <a:ea typeface="微软雅黑" panose="020B0503020204020204" pitchFamily="34" charset="-122"/>
              </a:rPr>
              <a:t>DIFS</a:t>
            </a:r>
            <a:r>
              <a:rPr lang="zh-CN" altLang="en-US" sz="1600" b="1" dirty="0">
                <a:solidFill>
                  <a:srgbClr val="4D4D4D"/>
                </a:solidFill>
                <a:latin typeface="微软雅黑" panose="020B0503020204020204" pitchFamily="34" charset="-122"/>
                <a:ea typeface="微软雅黑" panose="020B0503020204020204" pitchFamily="34" charset="-122"/>
              </a:rPr>
              <a:t>：</a:t>
            </a:r>
            <a:r>
              <a:rPr lang="zh-CN" altLang="en-US" sz="1600" dirty="0">
                <a:solidFill>
                  <a:srgbClr val="4D4D4D"/>
                </a:solidFill>
                <a:latin typeface="微软雅黑" panose="020B0503020204020204" pitchFamily="34" charset="-122"/>
                <a:ea typeface="微软雅黑" panose="020B0503020204020204" pitchFamily="34" charset="-122"/>
              </a:rPr>
              <a:t>分布协调功能帧间间隔，只能够由工作于</a:t>
            </a:r>
            <a:r>
              <a:rPr lang="en-US" altLang="zh-CN" sz="1600" dirty="0">
                <a:solidFill>
                  <a:srgbClr val="4D4D4D"/>
                </a:solidFill>
                <a:latin typeface="微软雅黑" panose="020B0503020204020204" pitchFamily="34" charset="-122"/>
                <a:ea typeface="微软雅黑" panose="020B0503020204020204" pitchFamily="34" charset="-122"/>
              </a:rPr>
              <a:t>DCF</a:t>
            </a:r>
            <a:r>
              <a:rPr lang="zh-CN" altLang="en-US" sz="1600" dirty="0">
                <a:solidFill>
                  <a:srgbClr val="4D4D4D"/>
                </a:solidFill>
                <a:latin typeface="微软雅黑" panose="020B0503020204020204" pitchFamily="34" charset="-122"/>
                <a:ea typeface="微软雅黑" panose="020B0503020204020204" pitchFamily="34" charset="-122"/>
              </a:rPr>
              <a:t>模式的站点来使用</a:t>
            </a:r>
            <a:endParaRPr lang="en-US" altLang="zh-CN" sz="1600"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b="1" dirty="0">
                <a:solidFill>
                  <a:srgbClr val="4D4D4D"/>
                </a:solidFill>
                <a:latin typeface="微软雅黑" panose="020B0503020204020204" pitchFamily="34" charset="-122"/>
                <a:ea typeface="微软雅黑" panose="020B0503020204020204" pitchFamily="34" charset="-122"/>
              </a:rPr>
              <a:t>PIFS</a:t>
            </a:r>
            <a:r>
              <a:rPr lang="zh-CN" altLang="en-US" sz="1600" b="1" dirty="0">
                <a:solidFill>
                  <a:srgbClr val="4D4D4D"/>
                </a:solidFill>
                <a:latin typeface="微软雅黑" panose="020B0503020204020204" pitchFamily="34" charset="-122"/>
                <a:ea typeface="微软雅黑" panose="020B0503020204020204" pitchFamily="34" charset="-122"/>
              </a:rPr>
              <a:t>：</a:t>
            </a:r>
            <a:r>
              <a:rPr lang="zh-CN" altLang="en-US" sz="1600" dirty="0">
                <a:solidFill>
                  <a:srgbClr val="4D4D4D"/>
                </a:solidFill>
                <a:latin typeface="微软雅黑" panose="020B0503020204020204" pitchFamily="34" charset="-122"/>
                <a:ea typeface="微软雅黑" panose="020B0503020204020204" pitchFamily="34" charset="-122"/>
              </a:rPr>
              <a:t>集中协调功能帧间间隔，只能够由工作于</a:t>
            </a:r>
            <a:r>
              <a:rPr lang="en-US" altLang="zh-CN" sz="1600" dirty="0">
                <a:solidFill>
                  <a:srgbClr val="4D4D4D"/>
                </a:solidFill>
                <a:latin typeface="微软雅黑" panose="020B0503020204020204" pitchFamily="34" charset="-122"/>
                <a:ea typeface="微软雅黑" panose="020B0503020204020204" pitchFamily="34" charset="-122"/>
              </a:rPr>
              <a:t>PCF</a:t>
            </a:r>
            <a:r>
              <a:rPr lang="zh-CN" altLang="en-US" sz="1600" dirty="0">
                <a:solidFill>
                  <a:srgbClr val="4D4D4D"/>
                </a:solidFill>
                <a:latin typeface="微软雅黑" panose="020B0503020204020204" pitchFamily="34" charset="-122"/>
                <a:ea typeface="微软雅黑" panose="020B0503020204020204" pitchFamily="34" charset="-122"/>
              </a:rPr>
              <a:t>模式的站点来使用</a:t>
            </a:r>
            <a:endParaRPr lang="en-US" altLang="zh-CN" sz="1600"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b="1" dirty="0">
                <a:solidFill>
                  <a:srgbClr val="4D4D4D"/>
                </a:solidFill>
                <a:latin typeface="微软雅黑" panose="020B0503020204020204" pitchFamily="34" charset="-122"/>
                <a:ea typeface="微软雅黑" panose="020B0503020204020204" pitchFamily="34" charset="-122"/>
              </a:rPr>
              <a:t>EIFS: </a:t>
            </a:r>
            <a:r>
              <a:rPr lang="zh-CN" altLang="en-US" sz="1600" dirty="0">
                <a:solidFill>
                  <a:srgbClr val="4D4D4D"/>
                </a:solidFill>
                <a:latin typeface="微软雅黑" panose="020B0503020204020204" pitchFamily="34" charset="-122"/>
                <a:ea typeface="微软雅黑" panose="020B0503020204020204" pitchFamily="34" charset="-122"/>
              </a:rPr>
              <a:t>在前一帧出错的情况下，发送节点 不得不延迟 </a:t>
            </a:r>
            <a:r>
              <a:rPr lang="en-US" altLang="zh-CN" sz="1600" dirty="0">
                <a:solidFill>
                  <a:srgbClr val="4D4D4D"/>
                </a:solidFill>
                <a:latin typeface="微软雅黑" panose="020B0503020204020204" pitchFamily="34" charset="-122"/>
                <a:ea typeface="微软雅黑" panose="020B0503020204020204" pitchFamily="34" charset="-122"/>
              </a:rPr>
              <a:t>EIFS </a:t>
            </a:r>
            <a:r>
              <a:rPr lang="zh-CN" altLang="en-US" sz="1600" dirty="0">
                <a:solidFill>
                  <a:srgbClr val="4D4D4D"/>
                </a:solidFill>
                <a:latin typeface="微软雅黑" panose="020B0503020204020204" pitchFamily="34" charset="-122"/>
                <a:ea typeface="微软雅黑" panose="020B0503020204020204" pitchFamily="34" charset="-122"/>
              </a:rPr>
              <a:t>而不是</a:t>
            </a:r>
            <a:r>
              <a:rPr lang="en-US" altLang="zh-CN" sz="1600" dirty="0">
                <a:solidFill>
                  <a:srgbClr val="4D4D4D"/>
                </a:solidFill>
                <a:latin typeface="微软雅黑" panose="020B0503020204020204" pitchFamily="34" charset="-122"/>
                <a:ea typeface="微软雅黑" panose="020B0503020204020204" pitchFamily="34" charset="-122"/>
              </a:rPr>
              <a:t>DIFS</a:t>
            </a:r>
            <a:r>
              <a:rPr lang="zh-CN" altLang="en-US" sz="1600" dirty="0">
                <a:solidFill>
                  <a:srgbClr val="4D4D4D"/>
                </a:solidFill>
                <a:latin typeface="微软雅黑" panose="020B0503020204020204" pitchFamily="34" charset="-122"/>
                <a:ea typeface="微软雅黑" panose="020B0503020204020204" pitchFamily="34" charset="-122"/>
              </a:rPr>
              <a:t>时间段，再发送下一帧。</a:t>
            </a:r>
            <a:endParaRPr lang="en-US" altLang="zh-CN" sz="1600" dirty="0">
              <a:solidFill>
                <a:srgbClr val="4D4D4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2602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8275" y="1045909"/>
            <a:ext cx="10912366" cy="2510137"/>
          </a:xfrm>
        </p:spPr>
        <p:txBody>
          <a:bodyPr>
            <a:normAutofit fontScale="85000" lnSpcReduction="20000"/>
          </a:bodyPr>
          <a:lstStyle/>
          <a:p>
            <a:pPr>
              <a:lnSpc>
                <a:spcPct val="120000"/>
              </a:lnSpc>
            </a:pPr>
            <a:r>
              <a:rPr lang="en-US" altLang="zh-CN" dirty="0"/>
              <a:t>ALOHA-NET is developed by Norm Abramson at the Univ. of Hawaii </a:t>
            </a:r>
          </a:p>
          <a:p>
            <a:pPr marL="800100" lvl="1" indent="-342900">
              <a:lnSpc>
                <a:spcPct val="120000"/>
              </a:lnSpc>
            </a:pPr>
            <a:r>
              <a:rPr lang="en-US" altLang="zh-CN" dirty="0"/>
              <a:t>the guy had interest in surfing and packet switching</a:t>
            </a:r>
          </a:p>
          <a:p>
            <a:pPr marL="800100" lvl="1" indent="-342900">
              <a:lnSpc>
                <a:spcPct val="120000"/>
              </a:lnSpc>
            </a:pPr>
            <a:r>
              <a:rPr lang="en-US" altLang="zh-CN" dirty="0"/>
              <a:t>mountainous islands → land-based network difficult to install  </a:t>
            </a:r>
          </a:p>
          <a:p>
            <a:pPr marL="800100" lvl="1" indent="-342900">
              <a:lnSpc>
                <a:spcPct val="120000"/>
              </a:lnSpc>
            </a:pPr>
            <a:r>
              <a:rPr lang="en-US" altLang="zh-CN" dirty="0"/>
              <a:t>fully decentralized protocol</a:t>
            </a:r>
          </a:p>
          <a:p>
            <a:pPr marL="800100" lvl="1" indent="-342900">
              <a:lnSpc>
                <a:spcPct val="120000"/>
              </a:lnSpc>
            </a:pPr>
            <a:r>
              <a:rPr lang="zh-CN" altLang="en-US" dirty="0"/>
              <a:t>最早采用争用协议的网络</a:t>
            </a:r>
            <a:endParaRPr lang="en-US" altLang="zh-CN" dirty="0"/>
          </a:p>
          <a:p>
            <a:pPr marL="342900" indent="-342900">
              <a:lnSpc>
                <a:spcPct val="120000"/>
              </a:lnSpc>
            </a:pPr>
            <a:r>
              <a:rPr lang="zh-CN" altLang="en-US" dirty="0"/>
              <a:t>两个版本：</a:t>
            </a:r>
            <a:r>
              <a:rPr lang="en-US" altLang="zh-CN" dirty="0"/>
              <a:t>Pure ALOHA</a:t>
            </a:r>
            <a:r>
              <a:rPr lang="zh-CN" altLang="en-US" dirty="0"/>
              <a:t>，</a:t>
            </a:r>
            <a:r>
              <a:rPr lang="en-US" altLang="zh-CN" dirty="0"/>
              <a:t>Slotted ALOHA</a:t>
            </a:r>
          </a:p>
          <a:p>
            <a:pPr marL="342900" indent="-342900">
              <a:lnSpc>
                <a:spcPct val="120000"/>
              </a:lnSpc>
            </a:pPr>
            <a:endParaRPr lang="zh-CN" altLang="en-US" dirty="0"/>
          </a:p>
        </p:txBody>
      </p:sp>
      <p:grpSp>
        <p:nvGrpSpPr>
          <p:cNvPr id="5" name="Group 4"/>
          <p:cNvGrpSpPr>
            <a:grpSpLocks/>
          </p:cNvGrpSpPr>
          <p:nvPr/>
        </p:nvGrpSpPr>
        <p:grpSpPr bwMode="auto">
          <a:xfrm>
            <a:off x="2386087" y="3974951"/>
            <a:ext cx="7419826" cy="2510137"/>
            <a:chOff x="528" y="1968"/>
            <a:chExt cx="4906" cy="1868"/>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968"/>
              <a:ext cx="4906" cy="1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
            <p:cNvSpPr txBox="1">
              <a:spLocks noChangeArrowheads="1"/>
            </p:cNvSpPr>
            <p:nvPr/>
          </p:nvSpPr>
          <p:spPr bwMode="auto">
            <a:xfrm>
              <a:off x="1824" y="2688"/>
              <a:ext cx="432"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a:latin typeface="Arial" panose="020B0604020202020204" pitchFamily="34" charset="0"/>
                  <a:ea typeface="宋体" panose="02010600030101010101" pitchFamily="2" charset="-122"/>
                </a:rPr>
                <a:t>ACK</a:t>
              </a:r>
              <a:endParaRPr lang="en-GB" altLang="zh-CN">
                <a:latin typeface="Arial" panose="020B0604020202020204" pitchFamily="34" charset="0"/>
              </a:endParaRPr>
            </a:p>
          </p:txBody>
        </p:sp>
        <p:sp>
          <p:nvSpPr>
            <p:cNvPr id="8" name="Text Box 7"/>
            <p:cNvSpPr txBox="1">
              <a:spLocks noChangeArrowheads="1"/>
            </p:cNvSpPr>
            <p:nvPr/>
          </p:nvSpPr>
          <p:spPr bwMode="auto">
            <a:xfrm>
              <a:off x="1536" y="2352"/>
              <a:ext cx="432"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a:latin typeface="Arial" panose="020B0604020202020204" pitchFamily="34" charset="0"/>
                  <a:ea typeface="宋体" panose="02010600030101010101" pitchFamily="2" charset="-122"/>
                </a:rPr>
                <a:t>ACK</a:t>
              </a:r>
              <a:endParaRPr lang="en-GB" altLang="zh-CN">
                <a:latin typeface="Arial" panose="020B0604020202020204" pitchFamily="34" charset="0"/>
              </a:endParaRPr>
            </a:p>
          </p:txBody>
        </p:sp>
        <p:sp>
          <p:nvSpPr>
            <p:cNvPr id="9" name="Text Box 8"/>
            <p:cNvSpPr txBox="1">
              <a:spLocks noChangeArrowheads="1"/>
            </p:cNvSpPr>
            <p:nvPr/>
          </p:nvSpPr>
          <p:spPr bwMode="auto">
            <a:xfrm>
              <a:off x="3888" y="2352"/>
              <a:ext cx="432"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a:latin typeface="Arial" panose="020B0604020202020204" pitchFamily="34" charset="0"/>
                  <a:ea typeface="宋体" panose="02010600030101010101" pitchFamily="2" charset="-122"/>
                </a:rPr>
                <a:t>ACK</a:t>
              </a:r>
              <a:endParaRPr lang="en-GB" altLang="zh-CN">
                <a:latin typeface="Arial" panose="020B0604020202020204" pitchFamily="34" charset="0"/>
              </a:endParaRPr>
            </a:p>
          </p:txBody>
        </p:sp>
        <p:sp>
          <p:nvSpPr>
            <p:cNvPr id="10" name="Text Box 9"/>
            <p:cNvSpPr txBox="1">
              <a:spLocks noChangeArrowheads="1"/>
            </p:cNvSpPr>
            <p:nvPr/>
          </p:nvSpPr>
          <p:spPr bwMode="auto">
            <a:xfrm>
              <a:off x="3600" y="2688"/>
              <a:ext cx="432"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a:latin typeface="Arial" panose="020B0604020202020204" pitchFamily="34" charset="0"/>
                  <a:ea typeface="宋体" panose="02010600030101010101" pitchFamily="2" charset="-122"/>
                </a:rPr>
                <a:t>ACK</a:t>
              </a:r>
              <a:endParaRPr lang="en-GB" altLang="zh-CN">
                <a:latin typeface="Arial" panose="020B0604020202020204" pitchFamily="34" charset="0"/>
              </a:endParaRPr>
            </a:p>
          </p:txBody>
        </p:sp>
      </p:grpSp>
      <p:sp>
        <p:nvSpPr>
          <p:cNvPr id="2" name="矩形 1">
            <a:extLst>
              <a:ext uri="{FF2B5EF4-FFF2-40B4-BE49-F238E27FC236}">
                <a16:creationId xmlns:a16="http://schemas.microsoft.com/office/drawing/2014/main" id="{3FBDC913-70AE-4B27-B3AE-C2E46A4B5030}"/>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ALOHA Network</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854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48132" name="Rectangle 3"/>
          <p:cNvSpPr>
            <a:spLocks noGrp="1" noChangeArrowheads="1"/>
          </p:cNvSpPr>
          <p:nvPr>
            <p:ph idx="1"/>
          </p:nvPr>
        </p:nvSpPr>
        <p:spPr>
          <a:xfrm>
            <a:off x="301659" y="958108"/>
            <a:ext cx="10765971" cy="2063327"/>
          </a:xfrm>
        </p:spPr>
        <p:txBody>
          <a:bodyPr>
            <a:normAutofit fontScale="92500" lnSpcReduction="20000"/>
          </a:bodyPr>
          <a:lstStyle/>
          <a:p>
            <a:pPr lvl="1">
              <a:lnSpc>
                <a:spcPct val="110000"/>
              </a:lnSpc>
            </a:pPr>
            <a:r>
              <a:rPr lang="en-US" altLang="zh-CN" dirty="0">
                <a:ea typeface="宋体" panose="02010600030101010101" pitchFamily="2" charset="-122"/>
              </a:rPr>
              <a:t>Frames vary depending on their type (Frame control)</a:t>
            </a:r>
          </a:p>
          <a:p>
            <a:pPr lvl="2">
              <a:lnSpc>
                <a:spcPct val="110000"/>
              </a:lnSpc>
            </a:pPr>
            <a:r>
              <a:rPr lang="en-US" altLang="zh-CN" dirty="0">
                <a:ea typeface="宋体" panose="02010600030101010101" pitchFamily="2" charset="-122"/>
              </a:rPr>
              <a:t>802.11</a:t>
            </a:r>
            <a:r>
              <a:rPr lang="zh-CN" altLang="en-US" dirty="0">
                <a:ea typeface="宋体" panose="02010600030101010101" pitchFamily="2" charset="-122"/>
              </a:rPr>
              <a:t>协议帧有三种类型：</a:t>
            </a:r>
            <a:r>
              <a:rPr lang="en-US" altLang="zh-CN" dirty="0">
                <a:ea typeface="宋体" panose="02010600030101010101" pitchFamily="2" charset="-122"/>
              </a:rPr>
              <a:t>Management Frame(</a:t>
            </a:r>
            <a:r>
              <a:rPr lang="zh-CN" altLang="en-US" dirty="0">
                <a:ea typeface="宋体" panose="02010600030101010101" pitchFamily="2" charset="-122"/>
              </a:rPr>
              <a:t>如</a:t>
            </a:r>
            <a:r>
              <a:rPr lang="en-US" altLang="zh-CN" dirty="0">
                <a:ea typeface="宋体" panose="02010600030101010101" pitchFamily="2" charset="-122"/>
              </a:rPr>
              <a:t>Authentication</a:t>
            </a:r>
            <a:r>
              <a:rPr lang="zh-CN" altLang="en-US" dirty="0">
                <a:ea typeface="宋体" panose="02010600030101010101" pitchFamily="2" charset="-122"/>
              </a:rPr>
              <a:t>、</a:t>
            </a:r>
            <a:r>
              <a:rPr lang="en-US" altLang="zh-CN" dirty="0">
                <a:ea typeface="宋体" panose="02010600030101010101" pitchFamily="2" charset="-122"/>
              </a:rPr>
              <a:t>De-authentication</a:t>
            </a:r>
            <a:r>
              <a:rPr lang="zh-CN" altLang="en-US" dirty="0">
                <a:ea typeface="宋体" panose="02010600030101010101" pitchFamily="2" charset="-122"/>
              </a:rPr>
              <a:t>、</a:t>
            </a:r>
            <a:r>
              <a:rPr lang="en-US" altLang="zh-CN" dirty="0">
                <a:ea typeface="宋体" panose="02010600030101010101" pitchFamily="2" charset="-122"/>
              </a:rPr>
              <a:t>Probe Req</a:t>
            </a:r>
            <a:r>
              <a:rPr lang="zh-CN" altLang="en-US" dirty="0">
                <a:ea typeface="宋体" panose="02010600030101010101" pitchFamily="2" charset="-122"/>
              </a:rPr>
              <a:t>、</a:t>
            </a:r>
            <a:r>
              <a:rPr lang="en-US" altLang="zh-CN" dirty="0">
                <a:ea typeface="宋体" panose="02010600030101010101" pitchFamily="2" charset="-122"/>
              </a:rPr>
              <a:t>Probe Response</a:t>
            </a:r>
            <a:r>
              <a:rPr lang="zh-CN" altLang="en-US" dirty="0">
                <a:ea typeface="宋体" panose="02010600030101010101" pitchFamily="2" charset="-122"/>
              </a:rPr>
              <a:t>等</a:t>
            </a:r>
            <a:r>
              <a:rPr lang="en-US" altLang="zh-CN" dirty="0">
                <a:ea typeface="宋体" panose="02010600030101010101" pitchFamily="2" charset="-122"/>
              </a:rPr>
              <a:t>)</a:t>
            </a:r>
            <a:r>
              <a:rPr lang="zh-CN" altLang="en-US" dirty="0">
                <a:ea typeface="宋体" panose="02010600030101010101" pitchFamily="2" charset="-122"/>
              </a:rPr>
              <a:t>、</a:t>
            </a:r>
            <a:r>
              <a:rPr lang="en-US" altLang="zh-CN" dirty="0">
                <a:ea typeface="宋体" panose="02010600030101010101" pitchFamily="2" charset="-122"/>
              </a:rPr>
              <a:t>Control Frames(</a:t>
            </a:r>
            <a:r>
              <a:rPr lang="zh-CN" altLang="en-US" dirty="0">
                <a:ea typeface="宋体" panose="02010600030101010101" pitchFamily="2" charset="-122"/>
              </a:rPr>
              <a:t>如</a:t>
            </a:r>
            <a:r>
              <a:rPr lang="en-US" altLang="zh-CN" dirty="0">
                <a:ea typeface="宋体" panose="02010600030101010101" pitchFamily="2" charset="-122"/>
              </a:rPr>
              <a:t>RTS</a:t>
            </a:r>
            <a:r>
              <a:rPr lang="zh-CN" altLang="en-US" dirty="0">
                <a:ea typeface="宋体" panose="02010600030101010101" pitchFamily="2" charset="-122"/>
              </a:rPr>
              <a:t>、</a:t>
            </a:r>
            <a:r>
              <a:rPr lang="en-US" altLang="zh-CN" dirty="0">
                <a:ea typeface="宋体" panose="02010600030101010101" pitchFamily="2" charset="-122"/>
              </a:rPr>
              <a:t>CTS</a:t>
            </a:r>
            <a:r>
              <a:rPr lang="zh-CN" altLang="en-US" dirty="0">
                <a:ea typeface="宋体" panose="02010600030101010101" pitchFamily="2" charset="-122"/>
              </a:rPr>
              <a:t>、</a:t>
            </a:r>
            <a:r>
              <a:rPr lang="en-US" altLang="zh-CN" dirty="0">
                <a:ea typeface="宋体" panose="02010600030101010101" pitchFamily="2" charset="-122"/>
              </a:rPr>
              <a:t>ACK</a:t>
            </a:r>
            <a:r>
              <a:rPr lang="zh-CN" altLang="en-US" dirty="0">
                <a:ea typeface="宋体" panose="02010600030101010101" pitchFamily="2" charset="-122"/>
              </a:rPr>
              <a:t>等</a:t>
            </a:r>
            <a:r>
              <a:rPr lang="en-US" altLang="zh-CN" dirty="0">
                <a:ea typeface="宋体" panose="02010600030101010101" pitchFamily="2" charset="-122"/>
              </a:rPr>
              <a:t>)</a:t>
            </a:r>
            <a:r>
              <a:rPr lang="zh-CN" altLang="en-US" dirty="0">
                <a:ea typeface="宋体" panose="02010600030101010101" pitchFamily="2" charset="-122"/>
              </a:rPr>
              <a:t>、</a:t>
            </a:r>
            <a:r>
              <a:rPr lang="en-US" altLang="zh-CN" dirty="0">
                <a:ea typeface="宋体" panose="02010600030101010101" pitchFamily="2" charset="-122"/>
              </a:rPr>
              <a:t>Data Frames</a:t>
            </a:r>
            <a:r>
              <a:rPr lang="zh-CN" altLang="en-US" dirty="0">
                <a:ea typeface="宋体" panose="02010600030101010101" pitchFamily="2" charset="-122"/>
              </a:rPr>
              <a:t>。可以通过</a:t>
            </a:r>
            <a:r>
              <a:rPr lang="en-US" altLang="zh-CN" dirty="0">
                <a:ea typeface="宋体" panose="02010600030101010101" pitchFamily="2" charset="-122"/>
              </a:rPr>
              <a:t>Frame Control</a:t>
            </a:r>
            <a:r>
              <a:rPr lang="zh-CN" altLang="en-US" dirty="0">
                <a:ea typeface="宋体" panose="02010600030101010101" pitchFamily="2" charset="-122"/>
              </a:rPr>
              <a:t>字段的</a:t>
            </a:r>
            <a:r>
              <a:rPr lang="en-US" altLang="zh-CN" dirty="0">
                <a:ea typeface="宋体" panose="02010600030101010101" pitchFamily="2" charset="-122"/>
              </a:rPr>
              <a:t>Type</a:t>
            </a:r>
            <a:r>
              <a:rPr lang="zh-CN" altLang="en-US" dirty="0">
                <a:ea typeface="宋体" panose="02010600030101010101" pitchFamily="2" charset="-122"/>
              </a:rPr>
              <a:t>字节来确定帧的类型。</a:t>
            </a:r>
            <a:endParaRPr lang="en-US" altLang="zh-CN" dirty="0">
              <a:ea typeface="宋体" panose="02010600030101010101" pitchFamily="2" charset="-122"/>
            </a:endParaRPr>
          </a:p>
          <a:p>
            <a:pPr lvl="1">
              <a:lnSpc>
                <a:spcPct val="110000"/>
              </a:lnSpc>
            </a:pPr>
            <a:r>
              <a:rPr lang="en-US" altLang="zh-CN" dirty="0">
                <a:ea typeface="宋体" panose="02010600030101010101" pitchFamily="2" charset="-122"/>
              </a:rPr>
              <a:t>Data frames have 3 addresses (at most 4 addresses) to pass via Aps</a:t>
            </a:r>
          </a:p>
          <a:p>
            <a:pPr lvl="2">
              <a:lnSpc>
                <a:spcPct val="110000"/>
              </a:lnSpc>
            </a:pPr>
            <a:r>
              <a:rPr lang="zh-CN" altLang="en-US" dirty="0">
                <a:ea typeface="宋体" panose="02010600030101010101" pitchFamily="2" charset="-122"/>
              </a:rPr>
              <a:t>目的</a:t>
            </a:r>
            <a:r>
              <a:rPr lang="en-US" altLang="zh-CN" dirty="0" err="1">
                <a:ea typeface="宋体" panose="02010600030101010101" pitchFamily="2" charset="-122"/>
              </a:rPr>
              <a:t>Addr</a:t>
            </a:r>
            <a:r>
              <a:rPr lang="zh-CN" altLang="en-US" dirty="0">
                <a:ea typeface="宋体" panose="02010600030101010101" pitchFamily="2" charset="-122"/>
              </a:rPr>
              <a:t>，</a:t>
            </a:r>
            <a:r>
              <a:rPr lang="en-US" altLang="zh-CN" dirty="0">
                <a:ea typeface="宋体" panose="02010600030101010101" pitchFamily="2" charset="-122"/>
              </a:rPr>
              <a:t> </a:t>
            </a:r>
            <a:r>
              <a:rPr lang="zh-CN" altLang="en-US" dirty="0">
                <a:ea typeface="宋体" panose="02010600030101010101" pitchFamily="2" charset="-122"/>
              </a:rPr>
              <a:t>源</a:t>
            </a:r>
            <a:r>
              <a:rPr lang="en-US" altLang="zh-CN" dirty="0" err="1">
                <a:ea typeface="宋体" panose="02010600030101010101" pitchFamily="2" charset="-122"/>
              </a:rPr>
              <a:t>Addr</a:t>
            </a:r>
            <a:r>
              <a:rPr lang="zh-CN" altLang="en-US" dirty="0">
                <a:ea typeface="宋体" panose="02010600030101010101" pitchFamily="2" charset="-122"/>
              </a:rPr>
              <a:t>，</a:t>
            </a:r>
            <a:r>
              <a:rPr lang="en-US" altLang="zh-CN" dirty="0">
                <a:ea typeface="宋体" panose="02010600030101010101" pitchFamily="2" charset="-122"/>
              </a:rPr>
              <a:t>BSS ID</a:t>
            </a:r>
          </a:p>
        </p:txBody>
      </p:sp>
      <p:pic>
        <p:nvPicPr>
          <p:cNvPr id="4813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12" y="3354556"/>
            <a:ext cx="812482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2D215C1-8AA5-46E5-9774-4C188BCF298C}"/>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802.11 Frames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41E89492-CDEF-457E-8F90-62E055D1DF80}"/>
              </a:ext>
            </a:extLst>
          </p:cNvPr>
          <p:cNvSpPr txBox="1"/>
          <p:nvPr/>
        </p:nvSpPr>
        <p:spPr>
          <a:xfrm>
            <a:off x="9052560" y="2681810"/>
            <a:ext cx="2939143" cy="3539430"/>
          </a:xfrm>
          <a:prstGeom prst="rect">
            <a:avLst/>
          </a:prstGeom>
          <a:noFill/>
        </p:spPr>
        <p:txBody>
          <a:bodyPr wrap="square">
            <a:spAutoFit/>
          </a:bodyPr>
          <a:lstStyle/>
          <a:p>
            <a:r>
              <a:rPr lang="en-US" altLang="zh-CN" sz="1600" b="0" i="0" dirty="0">
                <a:solidFill>
                  <a:srgbClr val="4D4D4D"/>
                </a:solidFill>
                <a:effectLst/>
                <a:latin typeface="微软雅黑" panose="020B0503020204020204" pitchFamily="34" charset="-122"/>
                <a:ea typeface="微软雅黑" panose="020B0503020204020204" pitchFamily="34" charset="-122"/>
              </a:rPr>
              <a:t>Frame Control</a:t>
            </a:r>
            <a:r>
              <a:rPr lang="zh-CN" altLang="en-US" sz="1600" b="0" i="0" dirty="0">
                <a:solidFill>
                  <a:srgbClr val="4D4D4D"/>
                </a:solidFill>
                <a:effectLst/>
                <a:latin typeface="微软雅黑" panose="020B0503020204020204" pitchFamily="34" charset="-122"/>
                <a:ea typeface="微软雅黑" panose="020B0503020204020204" pitchFamily="34" charset="-122"/>
              </a:rPr>
              <a:t>占用 </a:t>
            </a:r>
            <a:r>
              <a:rPr lang="en-US" altLang="zh-CN" sz="1600" b="0" i="0" dirty="0">
                <a:solidFill>
                  <a:srgbClr val="4D4D4D"/>
                </a:solidFill>
                <a:effectLst/>
                <a:latin typeface="微软雅黑" panose="020B0503020204020204" pitchFamily="34" charset="-122"/>
                <a:ea typeface="微软雅黑" panose="020B0503020204020204" pitchFamily="34" charset="-122"/>
              </a:rPr>
              <a:t>2</a:t>
            </a:r>
            <a:r>
              <a:rPr lang="zh-CN" altLang="en-US" sz="1600" b="0" i="0" dirty="0">
                <a:solidFill>
                  <a:srgbClr val="4D4D4D"/>
                </a:solidFill>
                <a:effectLst/>
                <a:latin typeface="微软雅黑" panose="020B0503020204020204" pitchFamily="34" charset="-122"/>
                <a:ea typeface="微软雅黑" panose="020B0503020204020204" pitchFamily="34" charset="-122"/>
              </a:rPr>
              <a:t> </a:t>
            </a:r>
            <a:r>
              <a:rPr lang="en-US" altLang="zh-CN" sz="1600" b="0" i="0" dirty="0">
                <a:solidFill>
                  <a:srgbClr val="4D4D4D"/>
                </a:solidFill>
                <a:effectLst/>
                <a:latin typeface="微软雅黑" panose="020B0503020204020204" pitchFamily="34" charset="-122"/>
                <a:ea typeface="微软雅黑" panose="020B0503020204020204" pitchFamily="34" charset="-122"/>
              </a:rPr>
              <a:t>bytes</a:t>
            </a:r>
          </a:p>
          <a:p>
            <a:pPr marL="285750" indent="-285750">
              <a:buFont typeface="Arial" panose="020B0604020202020204" pitchFamily="34" charset="0"/>
              <a:buChar char="•"/>
            </a:pPr>
            <a:r>
              <a:rPr lang="en-US" altLang="zh-CN" sz="1600" b="0" i="0" dirty="0">
                <a:solidFill>
                  <a:srgbClr val="4D4D4D"/>
                </a:solidFill>
                <a:effectLst/>
                <a:latin typeface="微软雅黑" panose="020B0503020204020204" pitchFamily="34" charset="-122"/>
                <a:ea typeface="微软雅黑" panose="020B0503020204020204" pitchFamily="34" charset="-122"/>
              </a:rPr>
              <a:t>version</a:t>
            </a:r>
            <a:r>
              <a:rPr lang="zh-CN" altLang="en-US" sz="1600" b="0" i="0" dirty="0">
                <a:solidFill>
                  <a:srgbClr val="4D4D4D"/>
                </a:solidFill>
                <a:effectLst/>
                <a:latin typeface="微软雅黑" panose="020B0503020204020204" pitchFamily="34" charset="-122"/>
                <a:ea typeface="微软雅黑" panose="020B0503020204020204" pitchFamily="34" charset="-122"/>
              </a:rPr>
              <a:t>占用</a:t>
            </a:r>
            <a:r>
              <a:rPr lang="en-US" altLang="zh-CN" sz="1600" b="0" i="0" dirty="0">
                <a:solidFill>
                  <a:srgbClr val="4D4D4D"/>
                </a:solidFill>
                <a:effectLst/>
                <a:latin typeface="微软雅黑" panose="020B0503020204020204" pitchFamily="34" charset="-122"/>
                <a:ea typeface="微软雅黑" panose="020B0503020204020204" pitchFamily="34" charset="-122"/>
              </a:rPr>
              <a:t>2bit,</a:t>
            </a:r>
            <a:r>
              <a:rPr lang="zh-CN" altLang="en-US" sz="1600" b="0" i="0" dirty="0">
                <a:solidFill>
                  <a:srgbClr val="4D4D4D"/>
                </a:solidFill>
                <a:effectLst/>
                <a:latin typeface="微软雅黑" panose="020B0503020204020204" pitchFamily="34" charset="-122"/>
                <a:ea typeface="微软雅黑" panose="020B0503020204020204" pitchFamily="34" charset="-122"/>
              </a:rPr>
              <a:t>代表协议编号，目前一直是</a:t>
            </a:r>
            <a:r>
              <a:rPr lang="en-US" altLang="zh-CN" sz="1600" b="0" i="0" dirty="0">
                <a:solidFill>
                  <a:srgbClr val="4D4D4D"/>
                </a:solidFill>
                <a:effectLst/>
                <a:latin typeface="微软雅黑" panose="020B0503020204020204" pitchFamily="34" charset="-122"/>
                <a:ea typeface="微软雅黑" panose="020B0503020204020204" pitchFamily="34" charset="-122"/>
              </a:rPr>
              <a:t>0</a:t>
            </a:r>
            <a:r>
              <a:rPr lang="zh-CN" altLang="en-US" sz="1600" b="0" i="0" dirty="0">
                <a:solidFill>
                  <a:srgbClr val="4D4D4D"/>
                </a:solidFill>
                <a:effectLst/>
                <a:latin typeface="微软雅黑" panose="020B0503020204020204" pitchFamily="34" charset="-122"/>
                <a:ea typeface="微软雅黑" panose="020B0503020204020204" pitchFamily="34" charset="-122"/>
              </a:rPr>
              <a:t>；</a:t>
            </a:r>
            <a:endParaRPr lang="en-US" altLang="zh-CN" sz="1600" b="0" i="0" dirty="0">
              <a:solidFill>
                <a:srgbClr val="4D4D4D"/>
              </a:solidFill>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b="0" i="0" dirty="0">
                <a:solidFill>
                  <a:srgbClr val="4D4D4D"/>
                </a:solidFill>
                <a:effectLst/>
                <a:latin typeface="微软雅黑" panose="020B0503020204020204" pitchFamily="34" charset="-122"/>
                <a:ea typeface="微软雅黑" panose="020B0503020204020204" pitchFamily="34" charset="-122"/>
              </a:rPr>
              <a:t>Type</a:t>
            </a:r>
            <a:r>
              <a:rPr lang="zh-CN" altLang="en-US" sz="1600" b="0" i="0" dirty="0">
                <a:solidFill>
                  <a:srgbClr val="4D4D4D"/>
                </a:solidFill>
                <a:effectLst/>
                <a:latin typeface="微软雅黑" panose="020B0503020204020204" pitchFamily="34" charset="-122"/>
                <a:ea typeface="微软雅黑" panose="020B0503020204020204" pitchFamily="34" charset="-122"/>
              </a:rPr>
              <a:t>占</a:t>
            </a:r>
            <a:r>
              <a:rPr lang="en-US" altLang="zh-CN" sz="1600" b="0" i="0" dirty="0">
                <a:solidFill>
                  <a:srgbClr val="4D4D4D"/>
                </a:solidFill>
                <a:effectLst/>
                <a:latin typeface="微软雅黑" panose="020B0503020204020204" pitchFamily="34" charset="-122"/>
                <a:ea typeface="微软雅黑" panose="020B0503020204020204" pitchFamily="34" charset="-122"/>
              </a:rPr>
              <a:t>2bit</a:t>
            </a:r>
            <a:r>
              <a:rPr lang="zh-CN" altLang="en-US" sz="1600" dirty="0">
                <a:solidFill>
                  <a:srgbClr val="4D4D4D"/>
                </a:solidFill>
                <a:latin typeface="微软雅黑" panose="020B0503020204020204" pitchFamily="34" charset="-122"/>
                <a:ea typeface="微软雅黑" panose="020B0503020204020204" pitchFamily="34" charset="-122"/>
              </a:rPr>
              <a:t>，如上表；</a:t>
            </a:r>
            <a:endParaRPr lang="en-US" altLang="zh-CN" sz="1600"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a:solidFill>
                  <a:srgbClr val="4D4D4D"/>
                </a:solidFill>
                <a:latin typeface="微软雅黑" panose="020B0503020204020204" pitchFamily="34" charset="-122"/>
                <a:ea typeface="微软雅黑" panose="020B0503020204020204" pitchFamily="34" charset="-122"/>
              </a:rPr>
              <a:t>Subtype</a:t>
            </a:r>
            <a:r>
              <a:rPr lang="zh-CN" altLang="en-US" sz="1600" dirty="0">
                <a:solidFill>
                  <a:srgbClr val="4D4D4D"/>
                </a:solidFill>
                <a:latin typeface="微软雅黑" panose="020B0503020204020204" pitchFamily="34" charset="-122"/>
                <a:ea typeface="微软雅黑" panose="020B0503020204020204" pitchFamily="34" charset="-122"/>
              </a:rPr>
              <a:t>占</a:t>
            </a:r>
            <a:r>
              <a:rPr lang="en-US" altLang="zh-CN" sz="1600" dirty="0">
                <a:solidFill>
                  <a:srgbClr val="4D4D4D"/>
                </a:solidFill>
                <a:latin typeface="微软雅黑" panose="020B0503020204020204" pitchFamily="34" charset="-122"/>
                <a:ea typeface="微软雅黑" panose="020B0503020204020204" pitchFamily="34" charset="-122"/>
              </a:rPr>
              <a:t>4bit</a:t>
            </a:r>
            <a:r>
              <a:rPr lang="zh-CN" altLang="en-US" sz="1600" dirty="0">
                <a:solidFill>
                  <a:srgbClr val="4D4D4D"/>
                </a:solidFill>
                <a:latin typeface="微软雅黑" panose="020B0503020204020204" pitchFamily="34" charset="-122"/>
                <a:ea typeface="微软雅黑" panose="020B0503020204020204" pitchFamily="34" charset="-122"/>
              </a:rPr>
              <a:t>，进一步判断帧的子类型</a:t>
            </a:r>
            <a:endParaRPr lang="en-US" altLang="zh-CN" sz="1600"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solidFill>
                <a:srgbClr val="4D4D4D"/>
              </a:solidFill>
              <a:latin typeface="微软雅黑" panose="020B0503020204020204" pitchFamily="34" charset="-122"/>
              <a:ea typeface="微软雅黑" panose="020B0503020204020204" pitchFamily="34" charset="-122"/>
            </a:endParaRPr>
          </a:p>
          <a:p>
            <a:r>
              <a:rPr lang="zh-CN" altLang="zh-CN" sz="1600" dirty="0">
                <a:solidFill>
                  <a:srgbClr val="4D4D4D"/>
                </a:solidFill>
                <a:latin typeface="微软雅黑" panose="020B0503020204020204" pitchFamily="34" charset="-122"/>
                <a:ea typeface="微软雅黑" panose="020B0503020204020204" pitchFamily="34" charset="-122"/>
              </a:rPr>
              <a:t>Duration表明该帧和它的确认帧将会占用信道多长时间，Duration 值用于网络分配向量(NAV)计算 </a:t>
            </a:r>
            <a:endParaRPr lang="en-US" altLang="zh-CN" sz="1600" dirty="0">
              <a:solidFill>
                <a:srgbClr val="4D4D4D"/>
              </a:solidFill>
              <a:latin typeface="微软雅黑" panose="020B0503020204020204" pitchFamily="34" charset="-122"/>
              <a:ea typeface="微软雅黑" panose="020B0503020204020204" pitchFamily="34" charset="-122"/>
            </a:endParaRPr>
          </a:p>
          <a:p>
            <a:endParaRPr lang="en-US" altLang="zh-CN" sz="1600" dirty="0">
              <a:solidFill>
                <a:srgbClr val="4D4D4D"/>
              </a:solidFill>
              <a:latin typeface="微软雅黑" panose="020B0503020204020204" pitchFamily="34" charset="-122"/>
              <a:ea typeface="微软雅黑" panose="020B0503020204020204" pitchFamily="34" charset="-122"/>
            </a:endParaRPr>
          </a:p>
          <a:p>
            <a:r>
              <a:rPr lang="zh-CN" altLang="zh-CN" sz="1600" dirty="0">
                <a:solidFill>
                  <a:srgbClr val="4D4D4D"/>
                </a:solidFill>
                <a:latin typeface="微软雅黑" panose="020B0503020204020204" pitchFamily="34" charset="-122"/>
                <a:ea typeface="微软雅黑" panose="020B0503020204020204" pitchFamily="34" charset="-122"/>
              </a:rPr>
              <a:t>Sequence Control(序列控制域): 用于过滤重复帧 </a:t>
            </a:r>
          </a:p>
        </p:txBody>
      </p:sp>
      <p:sp>
        <p:nvSpPr>
          <p:cNvPr id="17" name="文本框 16">
            <a:extLst>
              <a:ext uri="{FF2B5EF4-FFF2-40B4-BE49-F238E27FC236}">
                <a16:creationId xmlns:a16="http://schemas.microsoft.com/office/drawing/2014/main" id="{6445E1F9-7A80-4349-94AB-519BFB258C87}"/>
              </a:ext>
            </a:extLst>
          </p:cNvPr>
          <p:cNvSpPr txBox="1"/>
          <p:nvPr/>
        </p:nvSpPr>
        <p:spPr>
          <a:xfrm>
            <a:off x="7132320" y="136525"/>
            <a:ext cx="3840481"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DF8AE97B-E957-4CA8-9157-BDC05375E501}"/>
              </a:ext>
            </a:extLst>
          </p:cNvPr>
          <p:cNvSpPr>
            <a:spLocks noChangeArrowheads="1"/>
          </p:cNvSpPr>
          <p:nvPr/>
        </p:nvSpPr>
        <p:spPr bwMode="auto">
          <a:xfrm>
            <a:off x="0" y="48435"/>
            <a:ext cx="65" cy="36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252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5" name="图片 14">
            <a:extLst>
              <a:ext uri="{FF2B5EF4-FFF2-40B4-BE49-F238E27FC236}">
                <a16:creationId xmlns:a16="http://schemas.microsoft.com/office/drawing/2014/main" id="{8881876A-B822-44B6-BA76-E99F1B8B3708}"/>
              </a:ext>
            </a:extLst>
          </p:cNvPr>
          <p:cNvPicPr>
            <a:picLocks noChangeAspect="1"/>
          </p:cNvPicPr>
          <p:nvPr/>
        </p:nvPicPr>
        <p:blipFill>
          <a:blip r:embed="rId4"/>
          <a:stretch>
            <a:fillRect/>
          </a:stretch>
        </p:blipFill>
        <p:spPr>
          <a:xfrm>
            <a:off x="1194524" y="3549596"/>
            <a:ext cx="7289076" cy="751370"/>
          </a:xfrm>
          <a:prstGeom prst="rect">
            <a:avLst/>
          </a:prstGeom>
        </p:spPr>
      </p:pic>
      <p:sp>
        <p:nvSpPr>
          <p:cNvPr id="3" name="矩形 2">
            <a:extLst>
              <a:ext uri="{FF2B5EF4-FFF2-40B4-BE49-F238E27FC236}">
                <a16:creationId xmlns:a16="http://schemas.microsoft.com/office/drawing/2014/main" id="{F41117F6-8022-4139-97C8-B2BCD227079E}"/>
              </a:ext>
            </a:extLst>
          </p:cNvPr>
          <p:cNvSpPr/>
          <p:nvPr/>
        </p:nvSpPr>
        <p:spPr>
          <a:xfrm>
            <a:off x="1194524" y="3747802"/>
            <a:ext cx="771436" cy="527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87021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grpSp>
        <p:nvGrpSpPr>
          <p:cNvPr id="5" name="Group 4"/>
          <p:cNvGrpSpPr>
            <a:grpSpLocks/>
          </p:cNvGrpSpPr>
          <p:nvPr/>
        </p:nvGrpSpPr>
        <p:grpSpPr bwMode="auto">
          <a:xfrm>
            <a:off x="1165836" y="1756223"/>
            <a:ext cx="8048625" cy="3840163"/>
            <a:chOff x="381000" y="1524000"/>
            <a:chExt cx="8048426" cy="384048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524000"/>
              <a:ext cx="8048426" cy="384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381000" y="1524000"/>
              <a:ext cx="7955280" cy="376428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sp>
        <p:nvSpPr>
          <p:cNvPr id="3" name="矩形 2">
            <a:extLst>
              <a:ext uri="{FF2B5EF4-FFF2-40B4-BE49-F238E27FC236}">
                <a16:creationId xmlns:a16="http://schemas.microsoft.com/office/drawing/2014/main" id="{CBFA1624-5A5D-49B9-9A9A-5E6758A4B4CB}"/>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Subfields in Frame Control field</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graphicFrame>
        <p:nvGraphicFramePr>
          <p:cNvPr id="10" name="表格 9">
            <a:extLst>
              <a:ext uri="{FF2B5EF4-FFF2-40B4-BE49-F238E27FC236}">
                <a16:creationId xmlns:a16="http://schemas.microsoft.com/office/drawing/2014/main" id="{B4BA1E71-1A3D-414E-9BD7-84C9F562AFC5}"/>
              </a:ext>
            </a:extLst>
          </p:cNvPr>
          <p:cNvGraphicFramePr>
            <a:graphicFrameLocks noGrp="1"/>
          </p:cNvGraphicFramePr>
          <p:nvPr>
            <p:extLst>
              <p:ext uri="{D42A27DB-BD31-4B8C-83A1-F6EECF244321}">
                <p14:modId xmlns:p14="http://schemas.microsoft.com/office/powerpoint/2010/main" val="4067589510"/>
              </p:ext>
            </p:extLst>
          </p:nvPr>
        </p:nvGraphicFramePr>
        <p:xfrm>
          <a:off x="9623232" y="2914307"/>
          <a:ext cx="2035630" cy="1600200"/>
        </p:xfrm>
        <a:graphic>
          <a:graphicData uri="http://schemas.openxmlformats.org/drawingml/2006/table">
            <a:tbl>
              <a:tblPr/>
              <a:tblGrid>
                <a:gridCol w="990601">
                  <a:extLst>
                    <a:ext uri="{9D8B030D-6E8A-4147-A177-3AD203B41FA5}">
                      <a16:colId xmlns:a16="http://schemas.microsoft.com/office/drawing/2014/main" val="890723084"/>
                    </a:ext>
                  </a:extLst>
                </a:gridCol>
                <a:gridCol w="1045029">
                  <a:extLst>
                    <a:ext uri="{9D8B030D-6E8A-4147-A177-3AD203B41FA5}">
                      <a16:colId xmlns:a16="http://schemas.microsoft.com/office/drawing/2014/main" val="893455058"/>
                    </a:ext>
                  </a:extLst>
                </a:gridCol>
              </a:tblGrid>
              <a:tr h="207105">
                <a:tc>
                  <a:txBody>
                    <a:bodyPr/>
                    <a:lstStyle/>
                    <a:p>
                      <a:pPr fontAlgn="ctr" latinLnBrk="0"/>
                      <a:r>
                        <a:rPr lang="en-US" sz="1600" b="1">
                          <a:solidFill>
                            <a:srgbClr val="4F4F4F"/>
                          </a:solidFill>
                          <a:effectLst/>
                          <a:latin typeface="微软雅黑" panose="020B0503020204020204" pitchFamily="34" charset="-122"/>
                          <a:ea typeface="微软雅黑" panose="020B0503020204020204" pitchFamily="34" charset="-122"/>
                        </a:rPr>
                        <a:t>Type</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FF3F5"/>
                    </a:solidFill>
                  </a:tcPr>
                </a:tc>
                <a:tc>
                  <a:txBody>
                    <a:bodyPr/>
                    <a:lstStyle/>
                    <a:p>
                      <a:pPr fontAlgn="ctr" latinLnBrk="0"/>
                      <a:r>
                        <a:rPr lang="zh-CN" altLang="en-US" sz="1600" b="1">
                          <a:solidFill>
                            <a:srgbClr val="4F4F4F"/>
                          </a:solidFill>
                          <a:effectLst/>
                          <a:latin typeface="微软雅黑" panose="020B0503020204020204" pitchFamily="34" charset="-122"/>
                          <a:ea typeface="微软雅黑" panose="020B0503020204020204" pitchFamily="34" charset="-122"/>
                        </a:rPr>
                        <a:t>帧类型</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714861578"/>
                  </a:ext>
                </a:extLst>
              </a:tr>
              <a:tr h="207105">
                <a:tc>
                  <a:txBody>
                    <a:bodyPr/>
                    <a:lstStyle/>
                    <a:p>
                      <a:pP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00</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zh-CN" altLang="en-US" sz="1600" b="0">
                          <a:solidFill>
                            <a:srgbClr val="4F4F4F"/>
                          </a:solidFill>
                          <a:effectLst/>
                          <a:latin typeface="微软雅黑" panose="020B0503020204020204" pitchFamily="34" charset="-122"/>
                          <a:ea typeface="微软雅黑" panose="020B0503020204020204" pitchFamily="34" charset="-122"/>
                        </a:rPr>
                        <a:t>管理帧</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2059285"/>
                  </a:ext>
                </a:extLst>
              </a:tr>
              <a:tr h="207105">
                <a:tc>
                  <a:txBody>
                    <a:bodyPr/>
                    <a:lstStyle/>
                    <a:p>
                      <a:pP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01</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zh-CN" altLang="en-US" sz="1600" b="0">
                          <a:solidFill>
                            <a:srgbClr val="4F4F4F"/>
                          </a:solidFill>
                          <a:effectLst/>
                          <a:latin typeface="微软雅黑" panose="020B0503020204020204" pitchFamily="34" charset="-122"/>
                          <a:ea typeface="微软雅黑" panose="020B0503020204020204" pitchFamily="34" charset="-122"/>
                        </a:rPr>
                        <a:t>数据帧</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467864930"/>
                  </a:ext>
                </a:extLst>
              </a:tr>
              <a:tr h="207105">
                <a:tc>
                  <a:txBody>
                    <a:bodyPr/>
                    <a:lstStyle/>
                    <a:p>
                      <a:pP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10</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控制帧</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98426608"/>
                  </a:ext>
                </a:extLst>
              </a:tr>
              <a:tr h="207105">
                <a:tc>
                  <a:txBody>
                    <a:bodyPr/>
                    <a:lstStyle/>
                    <a:p>
                      <a:pP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11</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保留</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301428374"/>
                  </a:ext>
                </a:extLst>
              </a:tr>
            </a:tbl>
          </a:graphicData>
        </a:graphic>
      </p:graphicFrame>
    </p:spTree>
    <p:extLst>
      <p:ext uri="{BB962C8B-B14F-4D97-AF65-F5344CB8AC3E}">
        <p14:creationId xmlns:p14="http://schemas.microsoft.com/office/powerpoint/2010/main" val="20110008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grpSp>
        <p:nvGrpSpPr>
          <p:cNvPr id="5" name="Group 1"/>
          <p:cNvGrpSpPr>
            <a:grpSpLocks/>
          </p:cNvGrpSpPr>
          <p:nvPr/>
        </p:nvGrpSpPr>
        <p:grpSpPr bwMode="auto">
          <a:xfrm>
            <a:off x="359453" y="1039491"/>
            <a:ext cx="8280400" cy="1747838"/>
            <a:chOff x="304800" y="2590800"/>
            <a:chExt cx="8280127" cy="174745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590800"/>
              <a:ext cx="8280127" cy="174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7"/>
            <p:cNvSpPr>
              <a:spLocks noChangeArrowheads="1"/>
            </p:cNvSpPr>
            <p:nvPr/>
          </p:nvSpPr>
          <p:spPr bwMode="auto">
            <a:xfrm>
              <a:off x="381000" y="2590800"/>
              <a:ext cx="8077200" cy="174745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zh-CN" altLang="zh-CN">
                <a:ea typeface="宋体" panose="02010600030101010101" pitchFamily="2" charset="-122"/>
              </a:endParaRPr>
            </a:p>
          </p:txBody>
        </p:sp>
      </p:gr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22" y="3146104"/>
            <a:ext cx="36576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1424" y="2949008"/>
            <a:ext cx="37369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623" y="4681191"/>
            <a:ext cx="3678237"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6298" y="4681191"/>
            <a:ext cx="374967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DB1356BE-B910-4FA7-89A1-35137F2EA719}"/>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Addressing Mechanism</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7034CBD-69C0-43ED-AD0D-C28F14D0C1B6}"/>
              </a:ext>
            </a:extLst>
          </p:cNvPr>
          <p:cNvSpPr txBox="1"/>
          <p:nvPr/>
        </p:nvSpPr>
        <p:spPr>
          <a:xfrm>
            <a:off x="8588399" y="1040989"/>
            <a:ext cx="3491187" cy="5478423"/>
          </a:xfrm>
          <a:prstGeom prst="rect">
            <a:avLst/>
          </a:prstGeom>
          <a:noFill/>
        </p:spPr>
        <p:txBody>
          <a:bodyPr wrap="square">
            <a:spAutoFit/>
          </a:bodyPr>
          <a:lstStyle/>
          <a:p>
            <a:pPr algn="just"/>
            <a:r>
              <a:rPr lang="en-US" altLang="zh-CN" b="0" i="0" dirty="0">
                <a:solidFill>
                  <a:srgbClr val="4D4D4D"/>
                </a:solidFill>
                <a:effectLst/>
                <a:latin typeface="微软雅黑" panose="020B0503020204020204" pitchFamily="34" charset="-122"/>
                <a:ea typeface="微软雅黑" panose="020B0503020204020204" pitchFamily="34" charset="-122"/>
              </a:rPr>
              <a:t>Data Frame</a:t>
            </a:r>
            <a:r>
              <a:rPr lang="zh-CN" altLang="en-US" b="0" i="0" dirty="0">
                <a:solidFill>
                  <a:srgbClr val="4D4D4D"/>
                </a:solidFill>
                <a:effectLst/>
                <a:latin typeface="微软雅黑" panose="020B0503020204020204" pitchFamily="34" charset="-122"/>
                <a:ea typeface="微软雅黑" panose="020B0503020204020204" pitchFamily="34" charset="-122"/>
              </a:rPr>
              <a:t>具有方向，这个方向用</a:t>
            </a:r>
            <a:r>
              <a:rPr lang="en-US" altLang="zh-CN" b="0" i="0" dirty="0">
                <a:solidFill>
                  <a:srgbClr val="4D4D4D"/>
                </a:solidFill>
                <a:effectLst/>
                <a:latin typeface="微软雅黑" panose="020B0503020204020204" pitchFamily="34" charset="-122"/>
                <a:ea typeface="微软雅黑" panose="020B0503020204020204" pitchFamily="34" charset="-122"/>
              </a:rPr>
              <a:t>DS</a:t>
            </a:r>
            <a:r>
              <a:rPr lang="zh-CN" altLang="en-US" b="0" i="0" dirty="0">
                <a:solidFill>
                  <a:srgbClr val="4D4D4D"/>
                </a:solidFill>
                <a:effectLst/>
                <a:latin typeface="微软雅黑" panose="020B0503020204020204" pitchFamily="34" charset="-122"/>
                <a:ea typeface="微软雅黑" panose="020B0503020204020204" pitchFamily="34" charset="-122"/>
              </a:rPr>
              <a:t>（分布式系统）字段来标识，以区分不同类型帧中关于地址的解析方式；其它的类型</a:t>
            </a:r>
            <a:r>
              <a:rPr lang="en-US" altLang="zh-CN" b="0" i="0" dirty="0">
                <a:solidFill>
                  <a:srgbClr val="4D4D4D"/>
                </a:solidFill>
                <a:effectLst/>
                <a:latin typeface="微软雅黑" panose="020B0503020204020204" pitchFamily="34" charset="-122"/>
                <a:ea typeface="微软雅黑" panose="020B0503020204020204" pitchFamily="34" charset="-122"/>
              </a:rPr>
              <a:t>Frame</a:t>
            </a:r>
            <a:r>
              <a:rPr lang="zh-CN" altLang="en-US" b="0" i="0" dirty="0">
                <a:solidFill>
                  <a:srgbClr val="4D4D4D"/>
                </a:solidFill>
                <a:effectLst/>
                <a:latin typeface="微软雅黑" panose="020B0503020204020204" pitchFamily="34" charset="-122"/>
                <a:ea typeface="微软雅黑" panose="020B0503020204020204" pitchFamily="34" charset="-122"/>
              </a:rPr>
              <a:t>例如</a:t>
            </a:r>
            <a:r>
              <a:rPr lang="en-US" altLang="zh-CN" b="0" i="0" dirty="0">
                <a:solidFill>
                  <a:srgbClr val="4D4D4D"/>
                </a:solidFill>
                <a:effectLst/>
                <a:latin typeface="微软雅黑" panose="020B0503020204020204" pitchFamily="34" charset="-122"/>
                <a:ea typeface="微软雅黑" panose="020B0503020204020204" pitchFamily="34" charset="-122"/>
              </a:rPr>
              <a:t>Control Frame</a:t>
            </a:r>
            <a:r>
              <a:rPr lang="zh-CN" altLang="en-US" b="0" i="0" dirty="0">
                <a:solidFill>
                  <a:srgbClr val="4D4D4D"/>
                </a:solidFill>
                <a:effectLst/>
                <a:latin typeface="微软雅黑" panose="020B0503020204020204" pitchFamily="34" charset="-122"/>
                <a:ea typeface="微软雅黑" panose="020B0503020204020204" pitchFamily="34" charset="-122"/>
              </a:rPr>
              <a:t>或者管理帧中，这个字段是</a:t>
            </a:r>
            <a:r>
              <a:rPr lang="zh-CN" altLang="en-US" dirty="0">
                <a:solidFill>
                  <a:srgbClr val="4D4D4D"/>
                </a:solidFill>
                <a:latin typeface="微软雅黑" panose="020B0503020204020204" pitchFamily="34" charset="-122"/>
                <a:ea typeface="微软雅黑" panose="020B0503020204020204" pitchFamily="34" charset="-122"/>
              </a:rPr>
              <a:t>全零。这个字段用两位表示，这两个位的含义分别表示“</a:t>
            </a:r>
            <a:r>
              <a:rPr lang="en-US" altLang="zh-CN" dirty="0">
                <a:solidFill>
                  <a:srgbClr val="4D4D4D"/>
                </a:solidFill>
                <a:latin typeface="微软雅黑" panose="020B0503020204020204" pitchFamily="34" charset="-122"/>
                <a:ea typeface="微软雅黑" panose="020B0503020204020204" pitchFamily="34" charset="-122"/>
              </a:rPr>
              <a:t>To Ds”</a:t>
            </a:r>
            <a:r>
              <a:rPr lang="zh-CN" altLang="en-US" dirty="0">
                <a:solidFill>
                  <a:srgbClr val="4D4D4D"/>
                </a:solidFill>
                <a:latin typeface="微软雅黑" panose="020B0503020204020204" pitchFamily="34" charset="-122"/>
                <a:ea typeface="微软雅黑" panose="020B0503020204020204" pitchFamily="34" charset="-122"/>
              </a:rPr>
              <a:t>和“</a:t>
            </a:r>
            <a:r>
              <a:rPr lang="en-US" altLang="zh-CN" dirty="0">
                <a:solidFill>
                  <a:srgbClr val="4D4D4D"/>
                </a:solidFill>
                <a:latin typeface="微软雅黑" panose="020B0503020204020204" pitchFamily="34" charset="-122"/>
                <a:ea typeface="微软雅黑" panose="020B0503020204020204" pitchFamily="34" charset="-122"/>
              </a:rPr>
              <a:t>From Ds”</a:t>
            </a:r>
            <a:r>
              <a:rPr lang="zh-CN" altLang="en-US" dirty="0">
                <a:solidFill>
                  <a:srgbClr val="4D4D4D"/>
                </a:solidFill>
                <a:latin typeface="微软雅黑" panose="020B0503020204020204" pitchFamily="34" charset="-122"/>
                <a:ea typeface="微软雅黑" panose="020B0503020204020204" pitchFamily="34" charset="-122"/>
              </a:rPr>
              <a:t>，大致含义如下：</a:t>
            </a:r>
            <a:endParaRPr lang="en-US" altLang="zh-CN" dirty="0">
              <a:solidFill>
                <a:srgbClr val="4D4D4D"/>
              </a:solidFill>
              <a:latin typeface="微软雅黑" panose="020B0503020204020204" pitchFamily="34" charset="-122"/>
              <a:ea typeface="微软雅黑" panose="020B0503020204020204" pitchFamily="34" charset="-122"/>
            </a:endParaRPr>
          </a:p>
          <a:p>
            <a:pPr algn="l"/>
            <a:endParaRPr lang="en-US" altLang="zh-CN" b="1" i="0" dirty="0">
              <a:solidFill>
                <a:srgbClr val="4D4D4D"/>
              </a:solidFill>
              <a:effectLst/>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en-US" altLang="zh-CN" b="1" i="0" dirty="0">
                <a:solidFill>
                  <a:srgbClr val="4D4D4D"/>
                </a:solidFill>
                <a:effectLst/>
                <a:latin typeface="微软雅黑" panose="020B0503020204020204" pitchFamily="34" charset="-122"/>
                <a:ea typeface="微软雅黑" panose="020B0503020204020204" pitchFamily="34" charset="-122"/>
              </a:rPr>
              <a:t>To DS</a:t>
            </a:r>
            <a:r>
              <a:rPr lang="zh-CN" altLang="en-US" b="1" i="0" dirty="0">
                <a:solidFill>
                  <a:srgbClr val="4D4D4D"/>
                </a:solidFill>
                <a:effectLst/>
                <a:latin typeface="微软雅黑" panose="020B0503020204020204" pitchFamily="34" charset="-122"/>
                <a:ea typeface="微软雅黑" panose="020B0503020204020204" pitchFamily="34" charset="-122"/>
              </a:rPr>
              <a:t>：</a:t>
            </a:r>
            <a:r>
              <a:rPr lang="zh-CN" altLang="en-US" b="0" i="0" dirty="0">
                <a:solidFill>
                  <a:srgbClr val="4D4D4D"/>
                </a:solidFill>
                <a:effectLst/>
                <a:latin typeface="微软雅黑" panose="020B0503020204020204" pitchFamily="34" charset="-122"/>
                <a:ea typeface="微软雅黑" panose="020B0503020204020204" pitchFamily="34" charset="-122"/>
              </a:rPr>
              <a:t>表示</a:t>
            </a:r>
            <a:r>
              <a:rPr lang="en-US" altLang="zh-CN" b="0" i="0" dirty="0">
                <a:solidFill>
                  <a:srgbClr val="4D4D4D"/>
                </a:solidFill>
                <a:effectLst/>
                <a:latin typeface="微软雅黑" panose="020B0503020204020204" pitchFamily="34" charset="-122"/>
                <a:ea typeface="微软雅黑" panose="020B0503020204020204" pitchFamily="34" charset="-122"/>
              </a:rPr>
              <a:t>Station-&gt;AP</a:t>
            </a:r>
            <a:r>
              <a:rPr lang="zh-CN" altLang="en-US" b="0" i="0" dirty="0">
                <a:solidFill>
                  <a:srgbClr val="4D4D4D"/>
                </a:solidFill>
                <a:effectLst/>
                <a:latin typeface="微软雅黑" panose="020B0503020204020204" pitchFamily="34" charset="-122"/>
                <a:ea typeface="微软雅黑" panose="020B0503020204020204" pitchFamily="34" charset="-122"/>
              </a:rPr>
              <a:t>，一般也叫</a:t>
            </a:r>
            <a:r>
              <a:rPr lang="en-US" altLang="zh-CN" b="0" i="0" dirty="0">
                <a:solidFill>
                  <a:srgbClr val="4D4D4D"/>
                </a:solidFill>
                <a:effectLst/>
                <a:latin typeface="微软雅黑" panose="020B0503020204020204" pitchFamily="34" charset="-122"/>
                <a:ea typeface="微软雅黑" panose="020B0503020204020204" pitchFamily="34" charset="-122"/>
              </a:rPr>
              <a:t>Upload</a:t>
            </a:r>
            <a:r>
              <a:rPr lang="zh-CN" altLang="en-US" b="0" i="0" dirty="0">
                <a:solidFill>
                  <a:srgbClr val="4D4D4D"/>
                </a:solidFill>
                <a:effectLst/>
                <a:latin typeface="微软雅黑" panose="020B0503020204020204" pitchFamily="34" charset="-122"/>
                <a:ea typeface="微软雅黑" panose="020B0503020204020204" pitchFamily="34" charset="-122"/>
              </a:rPr>
              <a:t>。</a:t>
            </a:r>
          </a:p>
          <a:p>
            <a:pPr marL="285750" indent="-285750" algn="l">
              <a:buFont typeface="Arial" panose="020B0604020202020204" pitchFamily="34" charset="0"/>
              <a:buChar char="•"/>
            </a:pPr>
            <a:r>
              <a:rPr lang="en-US" altLang="zh-CN" b="1" i="0" dirty="0">
                <a:solidFill>
                  <a:srgbClr val="4D4D4D"/>
                </a:solidFill>
                <a:effectLst/>
                <a:latin typeface="微软雅黑" panose="020B0503020204020204" pitchFamily="34" charset="-122"/>
                <a:ea typeface="微软雅黑" panose="020B0503020204020204" pitchFamily="34" charset="-122"/>
              </a:rPr>
              <a:t>From DS</a:t>
            </a:r>
            <a:r>
              <a:rPr lang="zh-CN" altLang="en-US" b="1" i="0" dirty="0">
                <a:solidFill>
                  <a:srgbClr val="4D4D4D"/>
                </a:solidFill>
                <a:effectLst/>
                <a:latin typeface="微软雅黑" panose="020B0503020204020204" pitchFamily="34" charset="-122"/>
                <a:ea typeface="微软雅黑" panose="020B0503020204020204" pitchFamily="34" charset="-122"/>
              </a:rPr>
              <a:t>：</a:t>
            </a:r>
            <a:r>
              <a:rPr lang="zh-CN" altLang="en-US" b="0" i="0" dirty="0">
                <a:solidFill>
                  <a:srgbClr val="4D4D4D"/>
                </a:solidFill>
                <a:effectLst/>
                <a:latin typeface="微软雅黑" panose="020B0503020204020204" pitchFamily="34" charset="-122"/>
                <a:ea typeface="微软雅黑" panose="020B0503020204020204" pitchFamily="34" charset="-122"/>
              </a:rPr>
              <a:t>表示</a:t>
            </a:r>
            <a:r>
              <a:rPr lang="en-US" altLang="zh-CN" b="0" i="0" dirty="0">
                <a:solidFill>
                  <a:srgbClr val="4D4D4D"/>
                </a:solidFill>
                <a:effectLst/>
                <a:latin typeface="微软雅黑" panose="020B0503020204020204" pitchFamily="34" charset="-122"/>
                <a:ea typeface="微软雅黑" panose="020B0503020204020204" pitchFamily="34" charset="-122"/>
              </a:rPr>
              <a:t>AP-&gt;Station</a:t>
            </a:r>
            <a:r>
              <a:rPr lang="zh-CN" altLang="en-US" b="0" i="0" dirty="0">
                <a:solidFill>
                  <a:srgbClr val="4D4D4D"/>
                </a:solidFill>
                <a:effectLst/>
                <a:latin typeface="微软雅黑" panose="020B0503020204020204" pitchFamily="34" charset="-122"/>
                <a:ea typeface="微软雅黑" panose="020B0503020204020204" pitchFamily="34" charset="-122"/>
              </a:rPr>
              <a:t>，一般也叫</a:t>
            </a:r>
            <a:r>
              <a:rPr lang="en-US" altLang="zh-CN" b="0" i="0" dirty="0">
                <a:solidFill>
                  <a:srgbClr val="4D4D4D"/>
                </a:solidFill>
                <a:effectLst/>
                <a:latin typeface="微软雅黑" panose="020B0503020204020204" pitchFamily="34" charset="-122"/>
                <a:ea typeface="微软雅黑" panose="020B0503020204020204" pitchFamily="34" charset="-122"/>
              </a:rPr>
              <a:t>Download</a:t>
            </a:r>
            <a:r>
              <a:rPr lang="zh-CN" altLang="en-US" b="0" i="0" dirty="0">
                <a:solidFill>
                  <a:srgbClr val="4D4D4D"/>
                </a:solidFill>
                <a:effectLst/>
                <a:latin typeface="微软雅黑" panose="020B0503020204020204" pitchFamily="34" charset="-122"/>
                <a:ea typeface="微软雅黑" panose="020B0503020204020204" pitchFamily="34" charset="-122"/>
              </a:rPr>
              <a:t>。</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pPr algn="l"/>
            <a:endParaRPr lang="en-US" altLang="zh-CN" dirty="0">
              <a:solidFill>
                <a:srgbClr val="4D4D4D"/>
              </a:solidFill>
              <a:latin typeface="微软雅黑" panose="020B0503020204020204" pitchFamily="34" charset="-122"/>
              <a:ea typeface="微软雅黑" panose="020B0503020204020204" pitchFamily="34" charset="-122"/>
            </a:endParaRPr>
          </a:p>
          <a:p>
            <a:pPr algn="l"/>
            <a:r>
              <a:rPr lang="en-US" altLang="zh-CN" sz="1600" dirty="0">
                <a:solidFill>
                  <a:srgbClr val="4D4D4D"/>
                </a:solidFill>
                <a:latin typeface="微软雅黑" panose="020B0503020204020204" pitchFamily="34" charset="-122"/>
                <a:ea typeface="微软雅黑" panose="020B0503020204020204" pitchFamily="34" charset="-122"/>
              </a:rPr>
              <a:t>DS</a:t>
            </a:r>
            <a:r>
              <a:rPr lang="zh-CN" altLang="en-US" sz="1600" dirty="0">
                <a:solidFill>
                  <a:srgbClr val="4D4D4D"/>
                </a:solidFill>
                <a:latin typeface="微软雅黑" panose="020B0503020204020204" pitchFamily="34" charset="-122"/>
                <a:ea typeface="微软雅黑" panose="020B0503020204020204" pitchFamily="34" charset="-122"/>
              </a:rPr>
              <a:t>虽然大致等于</a:t>
            </a:r>
            <a:r>
              <a:rPr lang="en-US" altLang="zh-CN" sz="1600" dirty="0">
                <a:solidFill>
                  <a:srgbClr val="4D4D4D"/>
                </a:solidFill>
                <a:latin typeface="微软雅黑" panose="020B0503020204020204" pitchFamily="34" charset="-122"/>
                <a:ea typeface="微软雅黑" panose="020B0503020204020204" pitchFamily="34" charset="-122"/>
              </a:rPr>
              <a:t>AP</a:t>
            </a:r>
            <a:r>
              <a:rPr lang="zh-CN" altLang="en-US" sz="1600" dirty="0">
                <a:solidFill>
                  <a:srgbClr val="4D4D4D"/>
                </a:solidFill>
                <a:latin typeface="微软雅黑" panose="020B0503020204020204" pitchFamily="34" charset="-122"/>
                <a:ea typeface="微软雅黑" panose="020B0503020204020204" pitchFamily="34" charset="-122"/>
              </a:rPr>
              <a:t>但是它不是</a:t>
            </a:r>
            <a:r>
              <a:rPr lang="en-US" altLang="zh-CN" sz="1600" dirty="0">
                <a:solidFill>
                  <a:srgbClr val="4D4D4D"/>
                </a:solidFill>
                <a:latin typeface="微软雅黑" panose="020B0503020204020204" pitchFamily="34" charset="-122"/>
                <a:ea typeface="微软雅黑" panose="020B0503020204020204" pitchFamily="34" charset="-122"/>
              </a:rPr>
              <a:t>AP</a:t>
            </a:r>
            <a:r>
              <a:rPr lang="zh-CN" altLang="en-US" sz="1600" dirty="0">
                <a:solidFill>
                  <a:srgbClr val="4D4D4D"/>
                </a:solidFill>
                <a:latin typeface="微软雅黑" panose="020B0503020204020204" pitchFamily="34" charset="-122"/>
                <a:ea typeface="微软雅黑" panose="020B0503020204020204" pitchFamily="34" charset="-122"/>
              </a:rPr>
              <a:t>，它其实是一个系统，从</a:t>
            </a:r>
            <a:r>
              <a:rPr lang="en-US" altLang="zh-CN" sz="1600" dirty="0">
                <a:solidFill>
                  <a:srgbClr val="4D4D4D"/>
                </a:solidFill>
                <a:latin typeface="微软雅黑" panose="020B0503020204020204" pitchFamily="34" charset="-122"/>
                <a:ea typeface="微软雅黑" panose="020B0503020204020204" pitchFamily="34" charset="-122"/>
              </a:rPr>
              <a:t>Station</a:t>
            </a:r>
            <a:r>
              <a:rPr lang="zh-CN" altLang="en-US" sz="1600" dirty="0">
                <a:solidFill>
                  <a:srgbClr val="4D4D4D"/>
                </a:solidFill>
                <a:latin typeface="微软雅黑" panose="020B0503020204020204" pitchFamily="34" charset="-122"/>
                <a:ea typeface="微软雅黑" panose="020B0503020204020204" pitchFamily="34" charset="-122"/>
              </a:rPr>
              <a:t>的角度来看，比较容易理解。并且</a:t>
            </a:r>
            <a:r>
              <a:rPr lang="en-US" altLang="zh-CN" sz="1600" dirty="0">
                <a:solidFill>
                  <a:srgbClr val="4D4D4D"/>
                </a:solidFill>
                <a:latin typeface="微软雅黑" panose="020B0503020204020204" pitchFamily="34" charset="-122"/>
                <a:ea typeface="微软雅黑" panose="020B0503020204020204" pitchFamily="34" charset="-122"/>
              </a:rPr>
              <a:t>To DS</a:t>
            </a:r>
            <a:r>
              <a:rPr lang="zh-CN" altLang="en-US" sz="1600" dirty="0">
                <a:solidFill>
                  <a:srgbClr val="4D4D4D"/>
                </a:solidFill>
                <a:latin typeface="微软雅黑" panose="020B0503020204020204" pitchFamily="34" charset="-122"/>
                <a:ea typeface="微软雅黑" panose="020B0503020204020204" pitchFamily="34" charset="-122"/>
              </a:rPr>
              <a:t>和</a:t>
            </a:r>
            <a:r>
              <a:rPr lang="en-US" altLang="zh-CN" sz="1600" dirty="0">
                <a:solidFill>
                  <a:srgbClr val="4D4D4D"/>
                </a:solidFill>
                <a:latin typeface="微软雅黑" panose="020B0503020204020204" pitchFamily="34" charset="-122"/>
                <a:ea typeface="微软雅黑" panose="020B0503020204020204" pitchFamily="34" charset="-122"/>
              </a:rPr>
              <a:t>From DS</a:t>
            </a:r>
            <a:r>
              <a:rPr lang="zh-CN" altLang="en-US" sz="1600" dirty="0">
                <a:solidFill>
                  <a:srgbClr val="4D4D4D"/>
                </a:solidFill>
                <a:latin typeface="微软雅黑" panose="020B0503020204020204" pitchFamily="34" charset="-122"/>
                <a:ea typeface="微软雅黑" panose="020B0503020204020204" pitchFamily="34" charset="-122"/>
              </a:rPr>
              <a:t>一定是无线网络上的</a:t>
            </a:r>
            <a:r>
              <a:rPr lang="zh-CN" altLang="en-US" sz="1600" dirty="0">
                <a:solidFill>
                  <a:srgbClr val="C00000"/>
                </a:solidFill>
                <a:latin typeface="微软雅黑" panose="020B0503020204020204" pitchFamily="34" charset="-122"/>
                <a:ea typeface="微软雅黑" panose="020B0503020204020204" pitchFamily="34" charset="-122"/>
              </a:rPr>
              <a:t>数据帧</a:t>
            </a:r>
            <a:r>
              <a:rPr lang="zh-CN" altLang="en-US" sz="1600" dirty="0">
                <a:solidFill>
                  <a:srgbClr val="4D4D4D"/>
                </a:solidFill>
                <a:latin typeface="微软雅黑" panose="020B0503020204020204" pitchFamily="34" charset="-122"/>
                <a:ea typeface="微软雅黑" panose="020B0503020204020204" pitchFamily="34" charset="-122"/>
              </a:rPr>
              <a:t>才有的字段。</a:t>
            </a:r>
          </a:p>
        </p:txBody>
      </p:sp>
    </p:spTree>
    <p:extLst>
      <p:ext uri="{BB962C8B-B14F-4D97-AF65-F5344CB8AC3E}">
        <p14:creationId xmlns:p14="http://schemas.microsoft.com/office/powerpoint/2010/main" val="19422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a:t>Computer Networks, Chapter 4 Medium Access Control Sublayer</a:t>
            </a:r>
            <a:endParaRPr lang="en-US" altLang="zh-CN" i="0"/>
          </a:p>
        </p:txBody>
      </p:sp>
      <p:sp>
        <p:nvSpPr>
          <p:cNvPr id="3" name="矩形 2">
            <a:extLst>
              <a:ext uri="{FF2B5EF4-FFF2-40B4-BE49-F238E27FC236}">
                <a16:creationId xmlns:a16="http://schemas.microsoft.com/office/drawing/2014/main" id="{D742504B-275E-457F-B2A6-6C4DF2A44972}"/>
              </a:ext>
            </a:extLst>
          </p:cNvPr>
          <p:cNvSpPr/>
          <p:nvPr/>
        </p:nvSpPr>
        <p:spPr>
          <a:xfrm>
            <a:off x="301659" y="276094"/>
            <a:ext cx="11716652" cy="523220"/>
          </a:xfrm>
          <a:prstGeom prst="rect">
            <a:avLst/>
          </a:prstGeom>
          <a:solidFill>
            <a:sysClr val="window" lastClr="FFFFFF"/>
          </a:solidFill>
        </p:spPr>
        <p:txBody>
          <a:bodyPr wrap="square">
            <a:spAutoFit/>
          </a:bodyPr>
          <a:lstStyle/>
          <a:p>
            <a:pPr defTabSz="914400">
              <a:defRPr/>
            </a:pPr>
            <a:r>
              <a:rPr lang="en-US" altLang="zh-CN" sz="2800" b="1" kern="0" dirty="0">
                <a:solidFill>
                  <a:srgbClr val="C00000"/>
                </a:solidFill>
                <a:latin typeface="微软雅黑" panose="020B0503020204020204" pitchFamily="34" charset="-122"/>
                <a:ea typeface="微软雅黑" panose="020B0503020204020204" pitchFamily="34" charset="-122"/>
                <a:cs typeface="+mn-cs"/>
              </a:rPr>
              <a:t>Chapter 4</a:t>
            </a:r>
            <a:r>
              <a:rPr lang="zh-CN" altLang="en-US" sz="2800" b="1" kern="0" dirty="0">
                <a:solidFill>
                  <a:srgbClr val="C00000"/>
                </a:solidFill>
                <a:latin typeface="微软雅黑" panose="020B0503020204020204" pitchFamily="34" charset="-122"/>
                <a:ea typeface="微软雅黑" panose="020B0503020204020204" pitchFamily="34" charset="-122"/>
                <a:cs typeface="+mn-cs"/>
              </a:rPr>
              <a:t>：</a:t>
            </a:r>
            <a:r>
              <a:rPr lang="en-US" altLang="zh-CN" sz="2800" b="1" kern="0" dirty="0">
                <a:solidFill>
                  <a:srgbClr val="C00000"/>
                </a:solidFill>
                <a:latin typeface="微软雅黑" panose="020B0503020204020204" pitchFamily="34" charset="-122"/>
                <a:ea typeface="微软雅黑" panose="020B0503020204020204" pitchFamily="34" charset="-122"/>
                <a:cs typeface="+mn-cs"/>
              </a:rPr>
              <a:t>Medium Access Control Sublayer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11" name="Subtitle 2">
            <a:extLst>
              <a:ext uri="{FF2B5EF4-FFF2-40B4-BE49-F238E27FC236}">
                <a16:creationId xmlns:a16="http://schemas.microsoft.com/office/drawing/2014/main" id="{55B12CBA-E70C-4DC2-A8D8-81B57F479A13}"/>
              </a:ext>
            </a:extLst>
          </p:cNvPr>
          <p:cNvSpPr txBox="1">
            <a:spLocks/>
          </p:cNvSpPr>
          <p:nvPr/>
        </p:nvSpPr>
        <p:spPr>
          <a:xfrm>
            <a:off x="2562860" y="1568057"/>
            <a:ext cx="6686550" cy="3501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FF"/>
              </a:buClr>
              <a:buFont typeface="Arial"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FF"/>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00FF"/>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00FF"/>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defRPr/>
            </a:pPr>
            <a:r>
              <a:rPr lang="en-US" dirty="0"/>
              <a:t>Channel Allocation Problem</a:t>
            </a:r>
          </a:p>
          <a:p>
            <a:pPr lvl="1">
              <a:defRPr/>
            </a:pPr>
            <a:r>
              <a:rPr lang="en-US" dirty="0"/>
              <a:t>Multiple Access Protocols</a:t>
            </a:r>
          </a:p>
          <a:p>
            <a:pPr lvl="1">
              <a:defRPr/>
            </a:pPr>
            <a:r>
              <a:rPr lang="en-US" dirty="0"/>
              <a:t>Ethernet</a:t>
            </a:r>
          </a:p>
          <a:p>
            <a:pPr lvl="1">
              <a:defRPr/>
            </a:pPr>
            <a:r>
              <a:rPr lang="en-US" dirty="0"/>
              <a:t>Wireless LANs</a:t>
            </a:r>
          </a:p>
          <a:p>
            <a:pPr lvl="1">
              <a:defRPr/>
            </a:pPr>
            <a:r>
              <a:rPr lang="en-US" b="1" dirty="0">
                <a:solidFill>
                  <a:srgbClr val="C00000"/>
                </a:solidFill>
              </a:rPr>
              <a:t>Broadband Wireless</a:t>
            </a:r>
          </a:p>
          <a:p>
            <a:pPr lvl="1">
              <a:defRPr/>
            </a:pPr>
            <a:r>
              <a:rPr lang="en-US" dirty="0"/>
              <a:t>Bluetooth</a:t>
            </a:r>
          </a:p>
          <a:p>
            <a:pPr lvl="1">
              <a:defRPr/>
            </a:pPr>
            <a:r>
              <a:rPr lang="en-US" dirty="0"/>
              <a:t>RFID</a:t>
            </a:r>
          </a:p>
          <a:p>
            <a:pPr lvl="1">
              <a:defRPr/>
            </a:pPr>
            <a:r>
              <a:rPr lang="en-US" dirty="0"/>
              <a:t>Data Link Layer Switching</a:t>
            </a:r>
          </a:p>
        </p:txBody>
      </p:sp>
    </p:spTree>
    <p:extLst>
      <p:ext uri="{BB962C8B-B14F-4D97-AF65-F5344CB8AC3E}">
        <p14:creationId xmlns:p14="http://schemas.microsoft.com/office/powerpoint/2010/main" val="27559379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49156" name="Rectangle 3"/>
          <p:cNvSpPr>
            <a:spLocks noGrp="1" noChangeArrowheads="1"/>
          </p:cNvSpPr>
          <p:nvPr>
            <p:ph idx="1"/>
          </p:nvPr>
        </p:nvSpPr>
        <p:spPr>
          <a:xfrm>
            <a:off x="2905125" y="1990725"/>
            <a:ext cx="7315200" cy="4019550"/>
          </a:xfrm>
        </p:spPr>
        <p:txBody>
          <a:bodyPr/>
          <a:lstStyle/>
          <a:p>
            <a:pPr lvl="1"/>
            <a:r>
              <a:rPr lang="en-US" altLang="zh-CN">
                <a:ea typeface="宋体" panose="02010600030101010101" pitchFamily="2" charset="-122"/>
              </a:rPr>
              <a:t>802.16 Architecture / Protocol Stack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802.16 Physical Layer </a:t>
            </a:r>
            <a:r>
              <a:rPr lang="en-US" altLang="zh-CN">
                <a:solidFill>
                  <a:srgbClr val="0000FF"/>
                </a:solidFill>
                <a:ea typeface="宋体" panose="02010600030101010101" pitchFamily="2" charset="-122"/>
              </a:rPr>
              <a:t>»</a:t>
            </a:r>
          </a:p>
          <a:p>
            <a:pPr lvl="1"/>
            <a:r>
              <a:rPr lang="en-US" altLang="zh-CN">
                <a:ea typeface="宋体" panose="02010600030101010101" pitchFamily="2" charset="-122"/>
              </a:rPr>
              <a:t>802.16 MAC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pPr lvl="1"/>
            <a:r>
              <a:rPr lang="en-US" altLang="zh-CN">
                <a:ea typeface="宋体" panose="02010600030101010101" pitchFamily="2" charset="-122"/>
              </a:rPr>
              <a:t>802.16 Frames </a:t>
            </a:r>
            <a:r>
              <a:rPr lang="en-US" altLang="zh-CN">
                <a:solidFill>
                  <a:srgbClr val="0000FF"/>
                </a:solidFill>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p:txBody>
      </p:sp>
      <p:sp>
        <p:nvSpPr>
          <p:cNvPr id="2" name="矩形 1">
            <a:extLst>
              <a:ext uri="{FF2B5EF4-FFF2-40B4-BE49-F238E27FC236}">
                <a16:creationId xmlns:a16="http://schemas.microsoft.com/office/drawing/2014/main" id="{B5308A16-69F6-4B6C-88A3-FC7A2B412E95}"/>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Broadband Wireless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8582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50180" name="Rectangle 3"/>
          <p:cNvSpPr>
            <a:spLocks noGrp="1" noChangeArrowheads="1"/>
          </p:cNvSpPr>
          <p:nvPr>
            <p:ph idx="1"/>
          </p:nvPr>
        </p:nvSpPr>
        <p:spPr>
          <a:xfrm>
            <a:off x="1311766" y="1113080"/>
            <a:ext cx="9027159" cy="755174"/>
          </a:xfrm>
        </p:spPr>
        <p:txBody>
          <a:bodyPr/>
          <a:lstStyle/>
          <a:p>
            <a:r>
              <a:rPr lang="en-US" altLang="zh-CN" dirty="0">
                <a:ea typeface="宋体" panose="02010600030101010101" pitchFamily="2" charset="-122"/>
              </a:rPr>
              <a:t>Wireless clients connect to a wired </a:t>
            </a:r>
            <a:r>
              <a:rPr lang="en-US" altLang="zh-CN" dirty="0" err="1">
                <a:ea typeface="宋体" panose="02010600030101010101" pitchFamily="2" charset="-122"/>
              </a:rPr>
              <a:t>basestation</a:t>
            </a:r>
            <a:r>
              <a:rPr lang="en-US" altLang="zh-CN" dirty="0">
                <a:ea typeface="宋体" panose="02010600030101010101" pitchFamily="2" charset="-122"/>
              </a:rPr>
              <a:t> (like 3G)</a:t>
            </a:r>
          </a:p>
        </p:txBody>
      </p:sp>
      <p:pic>
        <p:nvPicPr>
          <p:cNvPr id="50181" name="Picture 6"/>
          <p:cNvPicPr>
            <a:picLocks noChangeAspect="1" noChangeArrowheads="1"/>
          </p:cNvPicPr>
          <p:nvPr/>
        </p:nvPicPr>
        <p:blipFill>
          <a:blip r:embed="rId3">
            <a:extLst>
              <a:ext uri="{28A0092B-C50C-407E-A947-70E740481C1C}">
                <a14:useLocalDpi xmlns:a14="http://schemas.microsoft.com/office/drawing/2010/main" val="0"/>
              </a:ext>
            </a:extLst>
          </a:blip>
          <a:srcRect t="6749" b="10606"/>
          <a:stretch>
            <a:fillRect/>
          </a:stretch>
        </p:blipFill>
        <p:spPr bwMode="auto">
          <a:xfrm>
            <a:off x="2043399" y="2182020"/>
            <a:ext cx="77438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786487E-F1C1-4B0E-9BCC-7BDD3AE315E7}"/>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802.16 Architecture/Protocol Stack (1)</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FCB2224-2BC8-4598-AFDF-DD72197B8DAB}"/>
              </a:ext>
            </a:extLst>
          </p:cNvPr>
          <p:cNvSpPr txBox="1"/>
          <p:nvPr/>
        </p:nvSpPr>
        <p:spPr>
          <a:xfrm>
            <a:off x="4572438" y="5560254"/>
            <a:ext cx="2505814" cy="369332"/>
          </a:xfrm>
          <a:prstGeom prst="rect">
            <a:avLst/>
          </a:prstGeom>
          <a:noFill/>
        </p:spPr>
        <p:txBody>
          <a:bodyPr wrap="none" rtlCol="0">
            <a:spAutoFit/>
          </a:bodyPr>
          <a:lstStyle/>
          <a:p>
            <a:r>
              <a:rPr lang="en-US" altLang="zh-CN" dirty="0"/>
              <a:t>The 802.16 architecture</a:t>
            </a:r>
            <a:endParaRPr lang="zh-CN" altLang="en-US" dirty="0"/>
          </a:p>
        </p:txBody>
      </p:sp>
    </p:spTree>
    <p:extLst>
      <p:ext uri="{BB962C8B-B14F-4D97-AF65-F5344CB8AC3E}">
        <p14:creationId xmlns:p14="http://schemas.microsoft.com/office/powerpoint/2010/main" val="23913787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51204" name="Rectangle 3"/>
          <p:cNvSpPr>
            <a:spLocks noGrp="1" noChangeArrowheads="1"/>
          </p:cNvSpPr>
          <p:nvPr>
            <p:ph idx="1"/>
          </p:nvPr>
        </p:nvSpPr>
        <p:spPr>
          <a:xfrm>
            <a:off x="1365213" y="1064226"/>
            <a:ext cx="9815654" cy="1093101"/>
          </a:xfrm>
        </p:spPr>
        <p:txBody>
          <a:bodyPr/>
          <a:lstStyle/>
          <a:p>
            <a:r>
              <a:rPr lang="en-US" altLang="zh-CN" dirty="0">
                <a:ea typeface="宋体" panose="02010600030101010101" pitchFamily="2" charset="-122"/>
              </a:rPr>
              <a:t>MAC is connection-oriented; IP is connectionless</a:t>
            </a:r>
          </a:p>
          <a:p>
            <a:pPr lvl="1"/>
            <a:r>
              <a:rPr lang="en-US" altLang="zh-CN" dirty="0">
                <a:ea typeface="宋体" panose="02010600030101010101" pitchFamily="2" charset="-122"/>
              </a:rPr>
              <a:t>Convergence sublayer maps between the two</a:t>
            </a:r>
          </a:p>
        </p:txBody>
      </p:sp>
      <p:pic>
        <p:nvPicPr>
          <p:cNvPr id="51205" name="Picture 6"/>
          <p:cNvPicPr>
            <a:picLocks noChangeAspect="1" noChangeArrowheads="1"/>
          </p:cNvPicPr>
          <p:nvPr/>
        </p:nvPicPr>
        <p:blipFill>
          <a:blip r:embed="rId3">
            <a:extLst>
              <a:ext uri="{28A0092B-C50C-407E-A947-70E740481C1C}">
                <a14:useLocalDpi xmlns:a14="http://schemas.microsoft.com/office/drawing/2010/main" val="0"/>
              </a:ext>
            </a:extLst>
          </a:blip>
          <a:srcRect t="15562"/>
          <a:stretch>
            <a:fillRect/>
          </a:stretch>
        </p:blipFill>
        <p:spPr bwMode="auto">
          <a:xfrm>
            <a:off x="1438932" y="2238718"/>
            <a:ext cx="7934325"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F3F5CD7-9D58-4714-8AE6-A0E9A34D1B2C}"/>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802.16 Architecture/Protocol Stack (2)</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2243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52228" name="Content Placeholder 2"/>
          <p:cNvSpPr>
            <a:spLocks noGrp="1"/>
          </p:cNvSpPr>
          <p:nvPr>
            <p:ph idx="1"/>
          </p:nvPr>
        </p:nvSpPr>
        <p:spPr>
          <a:xfrm>
            <a:off x="909254" y="1062795"/>
            <a:ext cx="10682601" cy="969962"/>
          </a:xfrm>
        </p:spPr>
        <p:txBody>
          <a:bodyPr/>
          <a:lstStyle/>
          <a:p>
            <a:r>
              <a:rPr lang="en-US" altLang="zh-CN" dirty="0">
                <a:ea typeface="宋体" panose="02010600030101010101" pitchFamily="2" charset="-122"/>
              </a:rPr>
              <a:t>Based on OFDM; base station gives mobiles bursts (subcarrier/time frame slots) for uplink and downlink</a:t>
            </a:r>
          </a:p>
        </p:txBody>
      </p:sp>
      <p:pic>
        <p:nvPicPr>
          <p:cNvPr id="52229" name="Picture 6"/>
          <p:cNvPicPr>
            <a:picLocks noChangeAspect="1" noChangeArrowheads="1"/>
          </p:cNvPicPr>
          <p:nvPr/>
        </p:nvPicPr>
        <p:blipFill>
          <a:blip r:embed="rId3">
            <a:extLst>
              <a:ext uri="{28A0092B-C50C-407E-A947-70E740481C1C}">
                <a14:useLocalDpi xmlns:a14="http://schemas.microsoft.com/office/drawing/2010/main" val="0"/>
              </a:ext>
            </a:extLst>
          </a:blip>
          <a:srcRect t="3186"/>
          <a:stretch>
            <a:fillRect/>
          </a:stretch>
        </p:blipFill>
        <p:spPr bwMode="auto">
          <a:xfrm>
            <a:off x="2471739" y="2581276"/>
            <a:ext cx="7248525"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84B719F4-3290-49E5-9671-1A822C1DE03F}"/>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802.16 Physical Layer</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12843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53252" name="Rectangle 3"/>
          <p:cNvSpPr>
            <a:spLocks noGrp="1" noChangeArrowheads="1"/>
          </p:cNvSpPr>
          <p:nvPr>
            <p:ph idx="1"/>
          </p:nvPr>
        </p:nvSpPr>
        <p:spPr>
          <a:xfrm>
            <a:off x="2265053" y="1414971"/>
            <a:ext cx="8399207" cy="3325323"/>
          </a:xfrm>
        </p:spPr>
        <p:txBody>
          <a:bodyPr>
            <a:normAutofit lnSpcReduction="10000"/>
          </a:bodyPr>
          <a:lstStyle/>
          <a:p>
            <a:r>
              <a:rPr lang="en-US" altLang="zh-CN" dirty="0">
                <a:ea typeface="宋体" panose="02010600030101010101" pitchFamily="2" charset="-122"/>
              </a:rPr>
              <a:t>Connection-oriented with base station in control</a:t>
            </a:r>
          </a:p>
          <a:p>
            <a:pPr lvl="1"/>
            <a:r>
              <a:rPr lang="en-US" altLang="zh-CN" dirty="0">
                <a:ea typeface="宋体" panose="02010600030101010101" pitchFamily="2" charset="-122"/>
              </a:rPr>
              <a:t>Clients request the bandwidth they need</a:t>
            </a:r>
          </a:p>
          <a:p>
            <a:pPr lvl="1"/>
            <a:endParaRPr lang="en-US" altLang="zh-CN" dirty="0">
              <a:ea typeface="宋体" panose="02010600030101010101" pitchFamily="2" charset="-122"/>
            </a:endParaRPr>
          </a:p>
          <a:p>
            <a:r>
              <a:rPr lang="en-US" altLang="zh-CN" dirty="0">
                <a:ea typeface="宋体" panose="02010600030101010101" pitchFamily="2" charset="-122"/>
              </a:rPr>
              <a:t>Different kinds of service can be requested:</a:t>
            </a:r>
          </a:p>
          <a:p>
            <a:pPr lvl="1"/>
            <a:r>
              <a:rPr lang="en-US" altLang="zh-CN" dirty="0">
                <a:ea typeface="宋体" panose="02010600030101010101" pitchFamily="2" charset="-122"/>
              </a:rPr>
              <a:t>Constant bit rate, e.g., uncompressed voice</a:t>
            </a:r>
          </a:p>
          <a:p>
            <a:pPr lvl="1"/>
            <a:r>
              <a:rPr lang="en-US" altLang="zh-CN" dirty="0">
                <a:ea typeface="宋体" panose="02010600030101010101" pitchFamily="2" charset="-122"/>
              </a:rPr>
              <a:t>Real-time variable bit rate, e.g., video, Web</a:t>
            </a:r>
          </a:p>
          <a:p>
            <a:pPr lvl="1"/>
            <a:r>
              <a:rPr lang="en-US" altLang="zh-CN" dirty="0">
                <a:ea typeface="宋体" panose="02010600030101010101" pitchFamily="2" charset="-122"/>
              </a:rPr>
              <a:t>Non-real-time variable bit rate, e.g., file download</a:t>
            </a:r>
          </a:p>
          <a:p>
            <a:pPr lvl="1"/>
            <a:r>
              <a:rPr lang="en-US" altLang="zh-CN" dirty="0">
                <a:ea typeface="宋体" panose="02010600030101010101" pitchFamily="2" charset="-122"/>
              </a:rPr>
              <a:t>Best-effort for everything else</a:t>
            </a:r>
          </a:p>
        </p:txBody>
      </p:sp>
      <p:sp>
        <p:nvSpPr>
          <p:cNvPr id="2" name="矩形 1">
            <a:extLst>
              <a:ext uri="{FF2B5EF4-FFF2-40B4-BE49-F238E27FC236}">
                <a16:creationId xmlns:a16="http://schemas.microsoft.com/office/drawing/2014/main" id="{F59835DD-BCC7-4495-93B6-8F890189E3E5}"/>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802.16 MAC</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47603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a:spcBef>
                <a:spcPct val="0"/>
              </a:spcBef>
              <a:buClrTx/>
              <a:buFontTx/>
              <a:buNone/>
            </a:pPr>
            <a:r>
              <a:rPr lang="en-US" altLang="zh-CN" sz="800"/>
              <a:t>Computer Networks, Chapter 4 Medium Access Control Sublayer</a:t>
            </a:r>
          </a:p>
        </p:txBody>
      </p:sp>
      <p:sp>
        <p:nvSpPr>
          <p:cNvPr id="54276" name="Content Placeholder 10"/>
          <p:cNvSpPr>
            <a:spLocks noGrp="1"/>
          </p:cNvSpPr>
          <p:nvPr>
            <p:ph idx="1"/>
          </p:nvPr>
        </p:nvSpPr>
        <p:spPr>
          <a:xfrm>
            <a:off x="2133600" y="1237096"/>
            <a:ext cx="7789863" cy="1007209"/>
          </a:xfrm>
        </p:spPr>
        <p:txBody>
          <a:bodyPr/>
          <a:lstStyle/>
          <a:p>
            <a:pPr lvl="1"/>
            <a:r>
              <a:rPr lang="en-US" altLang="zh-CN" dirty="0">
                <a:ea typeface="宋体" panose="02010600030101010101" pitchFamily="2" charset="-122"/>
              </a:rPr>
              <a:t>Frames vary depending on their type</a:t>
            </a:r>
          </a:p>
          <a:p>
            <a:pPr lvl="1"/>
            <a:r>
              <a:rPr lang="en-US" altLang="zh-CN" dirty="0">
                <a:ea typeface="宋体" panose="02010600030101010101" pitchFamily="2" charset="-122"/>
              </a:rPr>
              <a:t>Connection ID instead of source/</a:t>
            </a:r>
            <a:r>
              <a:rPr lang="en-US" altLang="zh-CN" dirty="0" err="1">
                <a:ea typeface="宋体" panose="02010600030101010101" pitchFamily="2" charset="-122"/>
              </a:rPr>
              <a:t>dest</a:t>
            </a:r>
            <a:r>
              <a:rPr lang="en-US" altLang="zh-CN" dirty="0">
                <a:ea typeface="宋体" panose="02010600030101010101" pitchFamily="2" charset="-122"/>
              </a:rPr>
              <a:t> addresses</a:t>
            </a:r>
          </a:p>
        </p:txBody>
      </p:sp>
      <p:grpSp>
        <p:nvGrpSpPr>
          <p:cNvPr id="54277" name="Group 13"/>
          <p:cNvGrpSpPr>
            <a:grpSpLocks/>
          </p:cNvGrpSpPr>
          <p:nvPr/>
        </p:nvGrpSpPr>
        <p:grpSpPr bwMode="auto">
          <a:xfrm>
            <a:off x="2028825" y="2767916"/>
            <a:ext cx="8134350" cy="3155950"/>
            <a:chOff x="428625" y="3048000"/>
            <a:chExt cx="8134350" cy="3155811"/>
          </a:xfrm>
        </p:grpSpPr>
        <p:pic>
          <p:nvPicPr>
            <p:cNvPr id="54278" name="Picture 2"/>
            <p:cNvPicPr>
              <a:picLocks noChangeAspect="1" noChangeArrowheads="1"/>
            </p:cNvPicPr>
            <p:nvPr/>
          </p:nvPicPr>
          <p:blipFill>
            <a:blip r:embed="rId3">
              <a:extLst>
                <a:ext uri="{28A0092B-C50C-407E-A947-70E740481C1C}">
                  <a14:useLocalDpi xmlns:a14="http://schemas.microsoft.com/office/drawing/2010/main" val="0"/>
                </a:ext>
              </a:extLst>
            </a:blip>
            <a:srcRect r="1628"/>
            <a:stretch>
              <a:fillRect/>
            </a:stretch>
          </p:blipFill>
          <p:spPr bwMode="auto">
            <a:xfrm>
              <a:off x="504825" y="3048000"/>
              <a:ext cx="80581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TextBox 5"/>
            <p:cNvSpPr txBox="1">
              <a:spLocks noChangeArrowheads="1"/>
            </p:cNvSpPr>
            <p:nvPr/>
          </p:nvSpPr>
          <p:spPr bwMode="auto">
            <a:xfrm>
              <a:off x="1552575" y="5495817"/>
              <a:ext cx="6696075" cy="70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2000">
                  <a:solidFill>
                    <a:srgbClr val="FF2BD8"/>
                  </a:solidFill>
                  <a:ea typeface="宋体" panose="02010600030101010101" pitchFamily="2" charset="-122"/>
                </a:rPr>
                <a:t>(a)</a:t>
              </a:r>
              <a:r>
                <a:rPr lang="en-US" altLang="zh-CN" sz="2000">
                  <a:solidFill>
                    <a:srgbClr val="002776"/>
                  </a:solidFill>
                  <a:ea typeface="宋体" panose="02010600030101010101" pitchFamily="2" charset="-122"/>
                </a:rPr>
                <a:t> </a:t>
              </a:r>
              <a:r>
                <a:rPr lang="en-US" altLang="zh-CN" sz="2000">
                  <a:ea typeface="宋体" panose="02010600030101010101" pitchFamily="2" charset="-122"/>
                </a:rPr>
                <a:t>A generic frame.</a:t>
              </a:r>
              <a:r>
                <a:rPr lang="en-US" altLang="zh-CN" sz="2000">
                  <a:solidFill>
                    <a:srgbClr val="FF2BD8"/>
                  </a:solidFill>
                  <a:ea typeface="宋体" panose="02010600030101010101" pitchFamily="2" charset="-122"/>
                </a:rPr>
                <a:t> (b) </a:t>
              </a:r>
              <a:r>
                <a:rPr lang="en-US" altLang="zh-CN" sz="2000">
                  <a:ea typeface="宋体" panose="02010600030101010101" pitchFamily="2" charset="-122"/>
                </a:rPr>
                <a:t>A bandwidth request frame</a:t>
              </a:r>
            </a:p>
            <a:p>
              <a:pPr eaLnBrk="1" hangingPunct="1">
                <a:spcBef>
                  <a:spcPct val="0"/>
                </a:spcBef>
                <a:buClrTx/>
                <a:buFontTx/>
                <a:buNone/>
              </a:pPr>
              <a:endParaRPr lang="en-US" altLang="zh-CN" sz="2000">
                <a:ea typeface="宋体" panose="02010600030101010101" pitchFamily="2" charset="-122"/>
              </a:endParaRPr>
            </a:p>
          </p:txBody>
        </p:sp>
        <p:sp>
          <p:nvSpPr>
            <p:cNvPr id="54280" name="TextBox 11"/>
            <p:cNvSpPr txBox="1">
              <a:spLocks noChangeArrowheads="1"/>
            </p:cNvSpPr>
            <p:nvPr/>
          </p:nvSpPr>
          <p:spPr bwMode="auto">
            <a:xfrm>
              <a:off x="428625" y="4733925"/>
              <a:ext cx="466794"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(b)</a:t>
              </a:r>
              <a:endParaRPr lang="en-US" altLang="zh-CN" sz="1800">
                <a:ea typeface="宋体" panose="02010600030101010101" pitchFamily="2" charset="-122"/>
              </a:endParaRPr>
            </a:p>
          </p:txBody>
        </p:sp>
        <p:sp>
          <p:nvSpPr>
            <p:cNvPr id="54281" name="TextBox 12"/>
            <p:cNvSpPr txBox="1">
              <a:spLocks noChangeArrowheads="1"/>
            </p:cNvSpPr>
            <p:nvPr/>
          </p:nvSpPr>
          <p:spPr bwMode="auto">
            <a:xfrm>
              <a:off x="428625" y="3562350"/>
              <a:ext cx="466794"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buClr>
                  <a:srgbClr val="0000FF"/>
                </a:buClr>
                <a:buFont typeface="Arial" panose="020B0604020202020204" pitchFamily="34" charset="0"/>
                <a:defRPr sz="2400">
                  <a:solidFill>
                    <a:schemeClr val="tx1"/>
                  </a:solidFill>
                  <a:latin typeface="Arial" panose="020B0604020202020204" pitchFamily="34" charset="0"/>
                  <a:cs typeface="Arial" panose="020B0604020202020204" pitchFamily="34" charset="0"/>
                </a:defRPr>
              </a:lvl1pPr>
              <a:lvl2pPr marL="742950" indent="-285750">
                <a:spcBef>
                  <a:spcPts val="600"/>
                </a:spcBef>
                <a:buClr>
                  <a:srgbClr val="0000FF"/>
                </a:buClr>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00FF"/>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0000FF"/>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FF"/>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zh-CN" sz="1800">
                  <a:solidFill>
                    <a:srgbClr val="FF2BD8"/>
                  </a:solidFill>
                  <a:ea typeface="宋体" panose="02010600030101010101" pitchFamily="2" charset="-122"/>
                </a:rPr>
                <a:t>(a)</a:t>
              </a:r>
              <a:endParaRPr lang="en-US" altLang="zh-CN" sz="1800">
                <a:ea typeface="宋体" panose="02010600030101010101" pitchFamily="2" charset="-122"/>
              </a:endParaRPr>
            </a:p>
          </p:txBody>
        </p:sp>
      </p:grpSp>
      <p:sp>
        <p:nvSpPr>
          <p:cNvPr id="2" name="矩形 1">
            <a:extLst>
              <a:ext uri="{FF2B5EF4-FFF2-40B4-BE49-F238E27FC236}">
                <a16:creationId xmlns:a16="http://schemas.microsoft.com/office/drawing/2014/main" id="{5F22D5DD-676D-413E-AA52-B609D9DB90B8}"/>
              </a:ext>
            </a:extLst>
          </p:cNvPr>
          <p:cNvSpPr/>
          <p:nvPr/>
        </p:nvSpPr>
        <p:spPr>
          <a:xfrm>
            <a:off x="301659" y="276094"/>
            <a:ext cx="11716652" cy="523220"/>
          </a:xfrm>
          <a:prstGeom prst="rect">
            <a:avLst/>
          </a:prstGeom>
          <a:solidFill>
            <a:sysClr val="window" lastClr="FFFFFF"/>
          </a:solidFill>
        </p:spPr>
        <p:txBody>
          <a:bodyPr wrap="square">
            <a:spAutoFit/>
          </a:bodyPr>
          <a:lstStyle/>
          <a:p>
            <a:r>
              <a:rPr lang="en-US" altLang="zh-CN" sz="2800" b="1" kern="0" dirty="0">
                <a:solidFill>
                  <a:srgbClr val="C00000"/>
                </a:solidFill>
                <a:latin typeface="微软雅黑" panose="020B0503020204020204" pitchFamily="34" charset="-122"/>
                <a:ea typeface="微软雅黑" panose="020B0503020204020204" pitchFamily="34" charset="-122"/>
                <a:cs typeface="+mn-cs"/>
              </a:rPr>
              <a:t>802.16 Frames</a:t>
            </a:r>
            <a:endParaRPr lang="zh-CN" altLang="en-US" sz="28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67019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31343</TotalTime>
  <Words>9155</Words>
  <Application>Microsoft Office PowerPoint</Application>
  <PresentationFormat>宽屏</PresentationFormat>
  <Paragraphs>1006</Paragraphs>
  <Slides>125</Slides>
  <Notes>82</Notes>
  <HiddenSlides>1</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125</vt:i4>
      </vt:variant>
    </vt:vector>
  </HeadingPairs>
  <TitlesOfParts>
    <vt:vector size="147" baseType="lpstr">
      <vt:lpstr>-apple-system</vt:lpstr>
      <vt:lpstr>Arimo</vt:lpstr>
      <vt:lpstr>Baby Kruffy</vt:lpstr>
      <vt:lpstr>Helvetica Neue</vt:lpstr>
      <vt:lpstr>PingFang SC</vt:lpstr>
      <vt:lpstr>等线</vt:lpstr>
      <vt:lpstr>等线 Light</vt:lpstr>
      <vt:lpstr>楷体</vt:lpstr>
      <vt:lpstr>宋体</vt:lpstr>
      <vt:lpstr>microsoft yahei</vt:lpstr>
      <vt:lpstr>microsoft yahei</vt:lpstr>
      <vt:lpstr>Arial</vt:lpstr>
      <vt:lpstr>Arial</vt:lpstr>
      <vt:lpstr>Calibri</vt:lpstr>
      <vt:lpstr>Cambria Math</vt:lpstr>
      <vt:lpstr>Courier New</vt:lpstr>
      <vt:lpstr>Times New Roman</vt:lpstr>
      <vt:lpstr>Wingdings</vt:lpstr>
      <vt:lpstr>Wingdings 2</vt:lpstr>
      <vt:lpstr>Office 主题​​</vt:lpstr>
      <vt:lpstr>2_自定义设计方案</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End</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工业互联网创新中心筹备进展及项目情况</dc:title>
  <dc:creator>tingw</dc:creator>
  <cp:lastModifiedBy>tingwang1122@gmail.com</cp:lastModifiedBy>
  <cp:revision>1271</cp:revision>
  <dcterms:created xsi:type="dcterms:W3CDTF">2016-09-26T01:53:00Z</dcterms:created>
  <dcterms:modified xsi:type="dcterms:W3CDTF">2024-11-18T14:54:16Z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2052-11.1.0.8888</vt:lpwstr>
  </property>
</Properties>
</file>